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6"/>
  </p:handoutMasterIdLst>
  <p:sldIdLst>
    <p:sldId id="275" r:id="rId2"/>
    <p:sldId id="263" r:id="rId3"/>
    <p:sldId id="276" r:id="rId4"/>
    <p:sldId id="277" r:id="rId5"/>
    <p:sldId id="274" r:id="rId6"/>
    <p:sldId id="278" r:id="rId7"/>
    <p:sldId id="279" r:id="rId8"/>
    <p:sldId id="280" r:id="rId9"/>
    <p:sldId id="281" r:id="rId10"/>
    <p:sldId id="282" r:id="rId11"/>
    <p:sldId id="283" r:id="rId12"/>
    <p:sldId id="285" r:id="rId13"/>
    <p:sldId id="284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2C7C62C-6075-426B-B9CE-B65FA7FF71B9}">
          <p14:sldIdLst>
            <p14:sldId id="275"/>
            <p14:sldId id="263"/>
            <p14:sldId id="276"/>
            <p14:sldId id="277"/>
            <p14:sldId id="274"/>
            <p14:sldId id="278"/>
            <p14:sldId id="279"/>
            <p14:sldId id="280"/>
            <p14:sldId id="281"/>
            <p14:sldId id="282"/>
            <p14:sldId id="283"/>
            <p14:sldId id="285"/>
            <p14:sldId id="284"/>
            <p14:sldId id="268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9FCD"/>
    <a:srgbClr val="A7ADC5"/>
    <a:srgbClr val="E34D02"/>
    <a:srgbClr val="3A5896"/>
    <a:srgbClr val="EB752B"/>
    <a:srgbClr val="F1F1F1"/>
    <a:srgbClr val="C6D4DF"/>
    <a:srgbClr val="F3F0ED"/>
    <a:srgbClr val="E1DAD2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-1086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29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DD1C9-4BB6-422A-8F34-C157EA500BD9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997E4-EE34-411C-9FF1-22B934EF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11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845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725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58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94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67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75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137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86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24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89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639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Picture 63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18" r="1" b="5959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459" y="1287254"/>
            <a:ext cx="7869890" cy="48897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D9794-A4CC-42D0-9A65-24C6B9EF4076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163208"/>
            <a:ext cx="7886698" cy="99874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2332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AC10C633-FDC9-4CB9-A2EF-289344D8F668}"/>
              </a:ext>
            </a:extLst>
          </p:cNvPr>
          <p:cNvSpPr txBox="1"/>
          <p:nvPr/>
        </p:nvSpPr>
        <p:spPr>
          <a:xfrm>
            <a:off x="757106" y="906454"/>
            <a:ext cx="762978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</a:rPr>
              <a:t>О</a:t>
            </a:r>
            <a:r>
              <a:rPr lang="ru-RU" sz="3200" b="1" dirty="0" smtClean="0">
                <a:solidFill>
                  <a:srgbClr val="002060"/>
                </a:solidFill>
              </a:rPr>
              <a:t>ткрытый урок: </a:t>
            </a:r>
            <a:endParaRPr lang="ru-RU" sz="3200" b="1" dirty="0">
              <a:solidFill>
                <a:srgbClr val="002060"/>
              </a:solidFill>
            </a:endParaRPr>
          </a:p>
          <a:p>
            <a:endParaRPr lang="ru-RU" sz="3200" b="1" dirty="0">
              <a:solidFill>
                <a:srgbClr val="002060"/>
              </a:solidFill>
            </a:endParaRPr>
          </a:p>
          <a:p>
            <a:r>
              <a:rPr lang="ru-RU" sz="3200" b="1" dirty="0">
                <a:solidFill>
                  <a:srgbClr val="002060"/>
                </a:solidFill>
              </a:rPr>
              <a:t>«Метание мяча с места. Челночный бег»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898BAE33-F1D2-4F2C-A51B-7BADC739883D}"/>
              </a:ext>
            </a:extLst>
          </p:cNvPr>
          <p:cNvSpPr txBox="1"/>
          <p:nvPr/>
        </p:nvSpPr>
        <p:spPr>
          <a:xfrm>
            <a:off x="4571999" y="2926840"/>
            <a:ext cx="401832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Урок подготовил учитель физической культуры </a:t>
            </a:r>
          </a:p>
          <a:p>
            <a:r>
              <a:rPr lang="ru-RU" sz="2000" dirty="0"/>
              <a:t>МБОУ СОШ № 9 г. Мытищи</a:t>
            </a:r>
          </a:p>
          <a:p>
            <a:r>
              <a:rPr lang="ru-RU" sz="2000" dirty="0" err="1"/>
              <a:t>Шуштанов</a:t>
            </a:r>
            <a:r>
              <a:rPr lang="ru-RU" sz="2000" dirty="0"/>
              <a:t> Евгений Владимирович</a:t>
            </a:r>
          </a:p>
          <a:p>
            <a:pPr algn="r"/>
            <a:r>
              <a:rPr lang="ru-RU" sz="2000" dirty="0" smtClean="0"/>
              <a:t>Октябрь </a:t>
            </a:r>
            <a:r>
              <a:rPr lang="ru-RU" sz="2000" dirty="0" smtClean="0"/>
              <a:t>2020 </a:t>
            </a:r>
            <a:r>
              <a:rPr lang="ru-RU" sz="2000" dirty="0"/>
              <a:t>года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="" xmlns:a16="http://schemas.microsoft.com/office/drawing/2014/main" id="{AC0E2F24-5626-4F02-8515-41D3B2158D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491" y="4237954"/>
            <a:ext cx="6306671" cy="2045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72376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323" y="0"/>
            <a:ext cx="8515349" cy="595618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ru-RU" sz="3100" b="1" dirty="0">
                <a:solidFill>
                  <a:schemeClr val="bg1"/>
                </a:solidFill>
              </a:rPr>
              <a:t>План занятия, основная часть</a:t>
            </a:r>
            <a:endParaRPr lang="en-US" sz="31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Таблица 6">
            <a:extLst>
              <a:ext uri="{FF2B5EF4-FFF2-40B4-BE49-F238E27FC236}">
                <a16:creationId xmlns="" xmlns:a16="http://schemas.microsoft.com/office/drawing/2014/main" id="{AD3CC53D-D8F6-4DB9-9262-D6A5B9E691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8836635"/>
              </p:ext>
            </p:extLst>
          </p:nvPr>
        </p:nvGraphicFramePr>
        <p:xfrm>
          <a:off x="199483" y="514385"/>
          <a:ext cx="8745033" cy="627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0103">
                  <a:extLst>
                    <a:ext uri="{9D8B030D-6E8A-4147-A177-3AD203B41FA5}">
                      <a16:colId xmlns="" xmlns:a16="http://schemas.microsoft.com/office/drawing/2014/main" val="1234832064"/>
                    </a:ext>
                  </a:extLst>
                </a:gridCol>
                <a:gridCol w="494951">
                  <a:extLst>
                    <a:ext uri="{9D8B030D-6E8A-4147-A177-3AD203B41FA5}">
                      <a16:colId xmlns="" xmlns:a16="http://schemas.microsoft.com/office/drawing/2014/main" val="3714856433"/>
                    </a:ext>
                  </a:extLst>
                </a:gridCol>
                <a:gridCol w="897621">
                  <a:extLst>
                    <a:ext uri="{9D8B030D-6E8A-4147-A177-3AD203B41FA5}">
                      <a16:colId xmlns="" xmlns:a16="http://schemas.microsoft.com/office/drawing/2014/main" val="3839002863"/>
                    </a:ext>
                  </a:extLst>
                </a:gridCol>
                <a:gridCol w="889233">
                  <a:extLst>
                    <a:ext uri="{9D8B030D-6E8A-4147-A177-3AD203B41FA5}">
                      <a16:colId xmlns="" xmlns:a16="http://schemas.microsoft.com/office/drawing/2014/main" val="3585639813"/>
                    </a:ext>
                  </a:extLst>
                </a:gridCol>
                <a:gridCol w="1015068">
                  <a:extLst>
                    <a:ext uri="{9D8B030D-6E8A-4147-A177-3AD203B41FA5}">
                      <a16:colId xmlns="" xmlns:a16="http://schemas.microsoft.com/office/drawing/2014/main" val="3175726072"/>
                    </a:ext>
                  </a:extLst>
                </a:gridCol>
                <a:gridCol w="1031846">
                  <a:extLst>
                    <a:ext uri="{9D8B030D-6E8A-4147-A177-3AD203B41FA5}">
                      <a16:colId xmlns="" xmlns:a16="http://schemas.microsoft.com/office/drawing/2014/main" val="775959865"/>
                    </a:ext>
                  </a:extLst>
                </a:gridCol>
                <a:gridCol w="1006678">
                  <a:extLst>
                    <a:ext uri="{9D8B030D-6E8A-4147-A177-3AD203B41FA5}">
                      <a16:colId xmlns="" xmlns:a16="http://schemas.microsoft.com/office/drawing/2014/main" val="307777215"/>
                    </a:ext>
                  </a:extLst>
                </a:gridCol>
                <a:gridCol w="1159533">
                  <a:extLst>
                    <a:ext uri="{9D8B030D-6E8A-4147-A177-3AD203B41FA5}">
                      <a16:colId xmlns="" xmlns:a16="http://schemas.microsoft.com/office/drawing/2014/main" val="3991013148"/>
                    </a:ext>
                  </a:extLst>
                </a:gridCol>
              </a:tblGrid>
              <a:tr h="37526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Содержание занятия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Доз-ка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Орг-ные указания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Метод. указания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Дея-</a:t>
                      </a:r>
                      <a:r>
                        <a:rPr lang="ru-RU" sz="1400" dirty="0" err="1"/>
                        <a:t>ть</a:t>
                      </a:r>
                      <a:r>
                        <a:rPr lang="ru-RU" sz="1400" dirty="0"/>
                        <a:t> учащихся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Дея-</a:t>
                      </a:r>
                      <a:r>
                        <a:rPr lang="ru-RU" sz="1400" dirty="0" err="1"/>
                        <a:t>ть</a:t>
                      </a:r>
                      <a:r>
                        <a:rPr lang="ru-RU" sz="1400" dirty="0"/>
                        <a:t> учителя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Целевая установка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/>
                        <a:t>Формирова-ние</a:t>
                      </a:r>
                      <a:r>
                        <a:rPr lang="ru-RU" sz="1400" dirty="0"/>
                        <a:t> УУД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65936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u="sng" dirty="0"/>
                        <a:t>Метание</a:t>
                      </a:r>
                    </a:p>
                    <a:p>
                      <a:pPr algn="ctr"/>
                      <a:r>
                        <a:rPr lang="ru-RU" sz="1200" dirty="0"/>
                        <a:t>Техника выполнения</a:t>
                      </a:r>
                    </a:p>
                    <a:p>
                      <a:pPr algn="ctr"/>
                      <a:r>
                        <a:rPr lang="ru-RU" sz="1200" dirty="0"/>
                        <a:t>Левая нога, почти прямая, ставится с пятки на расстоянии около одной стопы влево от линии разбега. После захвата снаряда правая рука со снарядом сгибается в локтевом суставе, а предплечье и кисть, оказывается сзади плеча, </a:t>
                      </a:r>
                      <a:r>
                        <a:rPr lang="ru-RU" sz="1200" dirty="0" err="1"/>
                        <a:t>супинируются</a:t>
                      </a:r>
                      <a:r>
                        <a:rPr lang="ru-RU" sz="1200" dirty="0"/>
                        <a:t>. Левая начинает отводиться влево и </a:t>
                      </a:r>
                      <a:r>
                        <a:rPr lang="ru-RU" sz="1200" dirty="0" err="1"/>
                        <a:t>пронируется</a:t>
                      </a:r>
                      <a:r>
                        <a:rPr lang="ru-RU" sz="1200" dirty="0"/>
                        <a:t>.</a:t>
                      </a:r>
                    </a:p>
                    <a:p>
                      <a:pPr algn="ctr"/>
                      <a:r>
                        <a:rPr lang="ru-RU" sz="1200" dirty="0"/>
                        <a:t>Выпрямив правую ногу и повернув правую часть таза вперёд, метатель осуществляет “тягу” снаряда, выходит грудью вперёд. Выводит правый локоть вперёд-вверх и переходит в положение “натянутого лука”. Происходит разгибание туловища и движение грудью вперёд. Мощное движение “рывком”, выпуск снаряда заканчивается </a:t>
                      </a:r>
                      <a:r>
                        <a:rPr lang="ru-RU" sz="1200" dirty="0" err="1"/>
                        <a:t>хлестообразным</a:t>
                      </a:r>
                      <a:r>
                        <a:rPr lang="ru-RU" sz="1200" dirty="0"/>
                        <a:t> движением предплечья и кисти правой руки. Левая нога в момент броска стопорит движение и полностью выпрямляется.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Слушают объяснение учителя. Выполняют.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Показывает технику выполнения.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Объясняет ошибки.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/>
                        <a:t>Формиро-вать</a:t>
                      </a:r>
                      <a:r>
                        <a:rPr lang="ru-RU" sz="1200" dirty="0"/>
                        <a:t> согласован-</a:t>
                      </a:r>
                      <a:r>
                        <a:rPr lang="ru-RU" sz="1200" dirty="0" err="1"/>
                        <a:t>ность</a:t>
                      </a:r>
                      <a:r>
                        <a:rPr lang="ru-RU" sz="1200" dirty="0"/>
                        <a:t> движений рук и ног.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Понимать значение терминологии.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Умение самому давать оценку </a:t>
                      </a:r>
                      <a:r>
                        <a:rPr lang="ru-RU" sz="1200" dirty="0" err="1"/>
                        <a:t>д.д</a:t>
                      </a:r>
                      <a:r>
                        <a:rPr lang="ru-RU" sz="1200" dirty="0"/>
                        <a:t>. 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72495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381428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322" y="159391"/>
            <a:ext cx="8515349" cy="74662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ru-RU" sz="3100" b="1" dirty="0">
                <a:solidFill>
                  <a:schemeClr val="bg1"/>
                </a:solidFill>
              </a:rPr>
              <a:t>План занятия, основная часть</a:t>
            </a:r>
            <a:endParaRPr lang="en-US" sz="31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Таблица 6">
            <a:extLst>
              <a:ext uri="{FF2B5EF4-FFF2-40B4-BE49-F238E27FC236}">
                <a16:creationId xmlns="" xmlns:a16="http://schemas.microsoft.com/office/drawing/2014/main" id="{AD3CC53D-D8F6-4DB9-9262-D6A5B9E691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919702"/>
              </p:ext>
            </p:extLst>
          </p:nvPr>
        </p:nvGraphicFramePr>
        <p:xfrm>
          <a:off x="83886" y="1569720"/>
          <a:ext cx="8976220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243">
                  <a:extLst>
                    <a:ext uri="{9D8B030D-6E8A-4147-A177-3AD203B41FA5}">
                      <a16:colId xmlns="" xmlns:a16="http://schemas.microsoft.com/office/drawing/2014/main" val="1234832064"/>
                    </a:ext>
                  </a:extLst>
                </a:gridCol>
                <a:gridCol w="604008">
                  <a:extLst>
                    <a:ext uri="{9D8B030D-6E8A-4147-A177-3AD203B41FA5}">
                      <a16:colId xmlns="" xmlns:a16="http://schemas.microsoft.com/office/drawing/2014/main" val="3714856433"/>
                    </a:ext>
                  </a:extLst>
                </a:gridCol>
                <a:gridCol w="1031845">
                  <a:extLst>
                    <a:ext uri="{9D8B030D-6E8A-4147-A177-3AD203B41FA5}">
                      <a16:colId xmlns="" xmlns:a16="http://schemas.microsoft.com/office/drawing/2014/main" val="3839002863"/>
                    </a:ext>
                  </a:extLst>
                </a:gridCol>
                <a:gridCol w="889234">
                  <a:extLst>
                    <a:ext uri="{9D8B030D-6E8A-4147-A177-3AD203B41FA5}">
                      <a16:colId xmlns="" xmlns:a16="http://schemas.microsoft.com/office/drawing/2014/main" val="3585639813"/>
                    </a:ext>
                  </a:extLst>
                </a:gridCol>
                <a:gridCol w="1342238">
                  <a:extLst>
                    <a:ext uri="{9D8B030D-6E8A-4147-A177-3AD203B41FA5}">
                      <a16:colId xmlns="" xmlns:a16="http://schemas.microsoft.com/office/drawing/2014/main" val="3175726072"/>
                    </a:ext>
                  </a:extLst>
                </a:gridCol>
                <a:gridCol w="1384184">
                  <a:extLst>
                    <a:ext uri="{9D8B030D-6E8A-4147-A177-3AD203B41FA5}">
                      <a16:colId xmlns="" xmlns:a16="http://schemas.microsoft.com/office/drawing/2014/main" val="775959865"/>
                    </a:ext>
                  </a:extLst>
                </a:gridCol>
                <a:gridCol w="1048619">
                  <a:extLst>
                    <a:ext uri="{9D8B030D-6E8A-4147-A177-3AD203B41FA5}">
                      <a16:colId xmlns="" xmlns:a16="http://schemas.microsoft.com/office/drawing/2014/main" val="307777215"/>
                    </a:ext>
                  </a:extLst>
                </a:gridCol>
                <a:gridCol w="1182849">
                  <a:extLst>
                    <a:ext uri="{9D8B030D-6E8A-4147-A177-3AD203B41FA5}">
                      <a16:colId xmlns="" xmlns:a16="http://schemas.microsoft.com/office/drawing/2014/main" val="3991013148"/>
                    </a:ext>
                  </a:extLst>
                </a:gridCol>
              </a:tblGrid>
              <a:tr h="37526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Содержание занятия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Доз-ка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Орг-ные указания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Метод. указания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Деятельность учащихся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Деятельность учителя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Целевая установка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/>
                        <a:t>Формирова-ние</a:t>
                      </a:r>
                      <a:r>
                        <a:rPr lang="ru-RU" sz="1400" dirty="0"/>
                        <a:t> УУД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65936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Показ с объяснением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Опробование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Исправление ошибок 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Повторное опробование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Перестроение в две колонны</a:t>
                      </a:r>
                    </a:p>
                    <a:p>
                      <a:pPr algn="ctr"/>
                      <a:r>
                        <a:rPr lang="ru-RU" sz="1200" dirty="0"/>
                        <a:t>Деление на команды.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1’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1’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30”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3’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30”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30”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Выполнять можно!</a:t>
                      </a:r>
                    </a:p>
                    <a:p>
                      <a:pPr algn="ctr"/>
                      <a:r>
                        <a:rPr lang="ru-RU" sz="1200" dirty="0"/>
                        <a:t>Без задания!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Выполнять можно!</a:t>
                      </a:r>
                    </a:p>
                    <a:p>
                      <a:pPr algn="ctr"/>
                      <a:r>
                        <a:rPr lang="ru-RU" sz="1200" dirty="0"/>
                        <a:t>Без задания!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На 1,2 рассчитайсь!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Слушают учителя и выполняют.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Смотрят технику выполнения.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Выполняют!</a:t>
                      </a:r>
                    </a:p>
                    <a:p>
                      <a:pPr algn="ctr"/>
                      <a:r>
                        <a:rPr lang="ru-RU" sz="1200" dirty="0"/>
                        <a:t>Слушают ошибки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Делают перестроение!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Показывает технику выполнения.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Объясняет ошибки.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Следит за выполнением.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Перестраивает.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Закрепление навыков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Адекватно воспринимать оценку учителя на двигательные действия.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Контроль над своими действиями.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72495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170510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322" y="352338"/>
            <a:ext cx="8515349" cy="74662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ru-RU" sz="3100" b="1" dirty="0">
                <a:solidFill>
                  <a:schemeClr val="bg1"/>
                </a:solidFill>
              </a:rPr>
              <a:t>План занятия, основная часть</a:t>
            </a:r>
            <a:endParaRPr lang="en-US" sz="31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Таблица 6">
            <a:extLst>
              <a:ext uri="{FF2B5EF4-FFF2-40B4-BE49-F238E27FC236}">
                <a16:creationId xmlns="" xmlns:a16="http://schemas.microsoft.com/office/drawing/2014/main" id="{AD3CC53D-D8F6-4DB9-9262-D6A5B9E691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3508960"/>
              </p:ext>
            </p:extLst>
          </p:nvPr>
        </p:nvGraphicFramePr>
        <p:xfrm>
          <a:off x="83887" y="1937857"/>
          <a:ext cx="8976220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9412">
                  <a:extLst>
                    <a:ext uri="{9D8B030D-6E8A-4147-A177-3AD203B41FA5}">
                      <a16:colId xmlns="" xmlns:a16="http://schemas.microsoft.com/office/drawing/2014/main" val="1234832064"/>
                    </a:ext>
                  </a:extLst>
                </a:gridCol>
                <a:gridCol w="553673">
                  <a:extLst>
                    <a:ext uri="{9D8B030D-6E8A-4147-A177-3AD203B41FA5}">
                      <a16:colId xmlns="" xmlns:a16="http://schemas.microsoft.com/office/drawing/2014/main" val="3714856433"/>
                    </a:ext>
                  </a:extLst>
                </a:gridCol>
                <a:gridCol w="939567">
                  <a:extLst>
                    <a:ext uri="{9D8B030D-6E8A-4147-A177-3AD203B41FA5}">
                      <a16:colId xmlns="" xmlns:a16="http://schemas.microsoft.com/office/drawing/2014/main" val="3839002863"/>
                    </a:ext>
                  </a:extLst>
                </a:gridCol>
                <a:gridCol w="889233">
                  <a:extLst>
                    <a:ext uri="{9D8B030D-6E8A-4147-A177-3AD203B41FA5}">
                      <a16:colId xmlns="" xmlns:a16="http://schemas.microsoft.com/office/drawing/2014/main" val="3585639813"/>
                    </a:ext>
                  </a:extLst>
                </a:gridCol>
                <a:gridCol w="1258349">
                  <a:extLst>
                    <a:ext uri="{9D8B030D-6E8A-4147-A177-3AD203B41FA5}">
                      <a16:colId xmlns="" xmlns:a16="http://schemas.microsoft.com/office/drawing/2014/main" val="3175726072"/>
                    </a:ext>
                  </a:extLst>
                </a:gridCol>
                <a:gridCol w="1300294">
                  <a:extLst>
                    <a:ext uri="{9D8B030D-6E8A-4147-A177-3AD203B41FA5}">
                      <a16:colId xmlns="" xmlns:a16="http://schemas.microsoft.com/office/drawing/2014/main" val="775959865"/>
                    </a:ext>
                  </a:extLst>
                </a:gridCol>
                <a:gridCol w="1182843">
                  <a:extLst>
                    <a:ext uri="{9D8B030D-6E8A-4147-A177-3AD203B41FA5}">
                      <a16:colId xmlns="" xmlns:a16="http://schemas.microsoft.com/office/drawing/2014/main" val="307777215"/>
                    </a:ext>
                  </a:extLst>
                </a:gridCol>
                <a:gridCol w="1182849">
                  <a:extLst>
                    <a:ext uri="{9D8B030D-6E8A-4147-A177-3AD203B41FA5}">
                      <a16:colId xmlns="" xmlns:a16="http://schemas.microsoft.com/office/drawing/2014/main" val="3991013148"/>
                    </a:ext>
                  </a:extLst>
                </a:gridCol>
              </a:tblGrid>
              <a:tr h="37526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Содержание занятия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Доз-ка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Орг-ные указания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Метод. указания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Деятельность учащихся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Деятельность учителя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Целевая установка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/>
                        <a:t>Формирова-ние</a:t>
                      </a:r>
                      <a:r>
                        <a:rPr lang="ru-RU" sz="1400" dirty="0"/>
                        <a:t> УУД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65936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u="sng" dirty="0"/>
                        <a:t>Челночный бег</a:t>
                      </a:r>
                    </a:p>
                    <a:p>
                      <a:pPr algn="ctr"/>
                      <a:r>
                        <a:rPr lang="ru-RU" sz="1200" dirty="0"/>
                        <a:t>Учащиеся строятся в 2 колонны. По команде “марш” первые игроки бегут до конуса огибая его с правой стороны и возвращаясь передают следующему игроку из команды.</a:t>
                      </a:r>
                    </a:p>
                    <a:p>
                      <a:pPr algn="ctr"/>
                      <a:r>
                        <a:rPr lang="ru-RU" sz="1200" dirty="0"/>
                        <a:t>И чья команда выполнит быстрее, та и выиграла.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Слушают объяснение эстафеты. Выполняют.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Объясняет правила эстафеты.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Проводит эстафету.</a:t>
                      </a:r>
                    </a:p>
                    <a:p>
                      <a:pPr algn="ctr"/>
                      <a:r>
                        <a:rPr lang="ru-RU" sz="1200" dirty="0"/>
                        <a:t>Подводит итоги.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Создание </a:t>
                      </a:r>
                      <a:r>
                        <a:rPr lang="ru-RU" sz="1200" dirty="0" err="1"/>
                        <a:t>эмоциональ-ного</a:t>
                      </a:r>
                      <a:r>
                        <a:rPr lang="ru-RU" sz="1200" dirty="0"/>
                        <a:t> настроя.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Понимать значение терминологии. 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Умение самому давать оценку </a:t>
                      </a:r>
                      <a:r>
                        <a:rPr lang="ru-RU" sz="1200" dirty="0" err="1"/>
                        <a:t>д.д</a:t>
                      </a:r>
                      <a:r>
                        <a:rPr lang="ru-RU" sz="1200" dirty="0"/>
                        <a:t>. 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87726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409682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323" y="0"/>
            <a:ext cx="8515349" cy="125984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ru-RU" sz="3100" b="1" dirty="0">
                <a:solidFill>
                  <a:schemeClr val="bg1"/>
                </a:solidFill>
              </a:rPr>
              <a:t>План занятия, заключительная часть</a:t>
            </a:r>
            <a:endParaRPr lang="en-US" sz="31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Таблица 6">
            <a:extLst>
              <a:ext uri="{FF2B5EF4-FFF2-40B4-BE49-F238E27FC236}">
                <a16:creationId xmlns="" xmlns:a16="http://schemas.microsoft.com/office/drawing/2014/main" id="{AD3CC53D-D8F6-4DB9-9262-D6A5B9E691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362169"/>
              </p:ext>
            </p:extLst>
          </p:nvPr>
        </p:nvGraphicFramePr>
        <p:xfrm>
          <a:off x="199482" y="1235839"/>
          <a:ext cx="8745033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8530">
                  <a:extLst>
                    <a:ext uri="{9D8B030D-6E8A-4147-A177-3AD203B41FA5}">
                      <a16:colId xmlns="" xmlns:a16="http://schemas.microsoft.com/office/drawing/2014/main" val="1234832064"/>
                    </a:ext>
                  </a:extLst>
                </a:gridCol>
                <a:gridCol w="546565">
                  <a:extLst>
                    <a:ext uri="{9D8B030D-6E8A-4147-A177-3AD203B41FA5}">
                      <a16:colId xmlns="" xmlns:a16="http://schemas.microsoft.com/office/drawing/2014/main" val="3714856433"/>
                    </a:ext>
                  </a:extLst>
                </a:gridCol>
                <a:gridCol w="1256702">
                  <a:extLst>
                    <a:ext uri="{9D8B030D-6E8A-4147-A177-3AD203B41FA5}">
                      <a16:colId xmlns="" xmlns:a16="http://schemas.microsoft.com/office/drawing/2014/main" val="3839002863"/>
                    </a:ext>
                  </a:extLst>
                </a:gridCol>
                <a:gridCol w="1023457">
                  <a:extLst>
                    <a:ext uri="{9D8B030D-6E8A-4147-A177-3AD203B41FA5}">
                      <a16:colId xmlns="" xmlns:a16="http://schemas.microsoft.com/office/drawing/2014/main" val="3585639813"/>
                    </a:ext>
                  </a:extLst>
                </a:gridCol>
                <a:gridCol w="1249960">
                  <a:extLst>
                    <a:ext uri="{9D8B030D-6E8A-4147-A177-3AD203B41FA5}">
                      <a16:colId xmlns="" xmlns:a16="http://schemas.microsoft.com/office/drawing/2014/main" val="3175726072"/>
                    </a:ext>
                  </a:extLst>
                </a:gridCol>
                <a:gridCol w="1258348">
                  <a:extLst>
                    <a:ext uri="{9D8B030D-6E8A-4147-A177-3AD203B41FA5}">
                      <a16:colId xmlns="" xmlns:a16="http://schemas.microsoft.com/office/drawing/2014/main" val="775959865"/>
                    </a:ext>
                  </a:extLst>
                </a:gridCol>
                <a:gridCol w="1071939">
                  <a:extLst>
                    <a:ext uri="{9D8B030D-6E8A-4147-A177-3AD203B41FA5}">
                      <a16:colId xmlns="" xmlns:a16="http://schemas.microsoft.com/office/drawing/2014/main" val="307777215"/>
                    </a:ext>
                  </a:extLst>
                </a:gridCol>
                <a:gridCol w="1159532">
                  <a:extLst>
                    <a:ext uri="{9D8B030D-6E8A-4147-A177-3AD203B41FA5}">
                      <a16:colId xmlns="" xmlns:a16="http://schemas.microsoft.com/office/drawing/2014/main" val="3991013148"/>
                    </a:ext>
                  </a:extLst>
                </a:gridCol>
              </a:tblGrid>
              <a:tr h="37526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Содержание занятия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Доз-ка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Орг-ные указания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Метод. указания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Деятельность учащихся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Деятельность учителя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Целевая установка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/>
                        <a:t>Формирова-ние</a:t>
                      </a:r>
                      <a:r>
                        <a:rPr lang="ru-RU" sz="1400" dirty="0"/>
                        <a:t> УУД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65936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Подвижная игра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Построение в 1 шеренгу.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Упражнение на развитие равновесия.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Подведение общих итогов.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5мин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30”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3’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30”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Выполнять можно!</a:t>
                      </a:r>
                    </a:p>
                    <a:p>
                      <a:pPr algn="ctr"/>
                      <a:r>
                        <a:rPr lang="ru-RU" sz="1200" dirty="0"/>
                        <a:t>Без задания!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Одна вперед другой, пятка прижата к носку, руки на поясе.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Равняйсь! Смирно! </a:t>
                      </a:r>
                      <a:r>
                        <a:rPr lang="ru-RU" sz="1200" dirty="0" err="1"/>
                        <a:t>Напра</a:t>
                      </a:r>
                      <a:r>
                        <a:rPr lang="ru-RU" sz="1200" dirty="0"/>
                        <a:t>-во! Шагом марш!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Строятся в одну шеренгу!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Выполняют упражнение.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Слушают домашнее задание.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Строит.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Подводит итоги.</a:t>
                      </a:r>
                    </a:p>
                    <a:p>
                      <a:pPr algn="ctr"/>
                      <a:r>
                        <a:rPr lang="ru-RU" sz="1200" dirty="0"/>
                        <a:t>Задаёт д\з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Формировать согласован-</a:t>
                      </a:r>
                      <a:r>
                        <a:rPr lang="ru-RU" sz="1200" dirty="0" err="1"/>
                        <a:t>ность</a:t>
                      </a:r>
                      <a:r>
                        <a:rPr lang="ru-RU" sz="1200" dirty="0"/>
                        <a:t> движений рук и ног.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Закрепление навыков.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Контроль над своими действиями.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Понимать значение терминологии. 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Умение самому давать оценку </a:t>
                      </a:r>
                      <a:r>
                        <a:rPr lang="ru-RU" sz="1200" dirty="0" err="1"/>
                        <a:t>д.д</a:t>
                      </a:r>
                      <a:r>
                        <a:rPr lang="ru-RU" sz="1200" dirty="0"/>
                        <a:t>. 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72495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209074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325" y="2623699"/>
            <a:ext cx="8515349" cy="1610601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ru-RU" sz="3200" b="1" dirty="0">
                <a:solidFill>
                  <a:schemeClr val="bg1"/>
                </a:solidFill>
              </a:rPr>
              <a:t>	</a:t>
            </a:r>
            <a:r>
              <a:rPr lang="ru-RU" sz="4800" b="1" dirty="0">
                <a:solidFill>
                  <a:schemeClr val="bg1"/>
                </a:solidFill>
              </a:rPr>
              <a:t>Спасибо за внимание!</a:t>
            </a:r>
            <a:endParaRPr lang="en-US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68569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324" y="365523"/>
            <a:ext cx="8515349" cy="99874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</a:rPr>
              <a:t>Основные сведения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EF003952-0617-4CE1-A152-30EC1EF13CCA}"/>
              </a:ext>
            </a:extLst>
          </p:cNvPr>
          <p:cNvSpPr txBox="1"/>
          <p:nvPr/>
        </p:nvSpPr>
        <p:spPr>
          <a:xfrm>
            <a:off x="553673" y="1859339"/>
            <a:ext cx="8036652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/>
            <a:r>
              <a:rPr lang="ru-RU" sz="2000" dirty="0"/>
              <a:t>Цель урока: Совершенствование метания мяча с места.</a:t>
            </a:r>
          </a:p>
          <a:p>
            <a:pPr indent="457200" algn="just"/>
            <a:endParaRPr lang="ru-RU" sz="2000" dirty="0"/>
          </a:p>
          <a:p>
            <a:pPr indent="457200" algn="just"/>
            <a:r>
              <a:rPr lang="ru-RU" sz="2000" dirty="0"/>
              <a:t>Место проведения: Спортивный зал МБОУ СОШ № 9 г. Мытищи.</a:t>
            </a:r>
          </a:p>
          <a:p>
            <a:pPr indent="457200" algn="just"/>
            <a:endParaRPr lang="ru-RU" sz="2000" dirty="0"/>
          </a:p>
          <a:p>
            <a:pPr indent="457200" algn="just"/>
            <a:r>
              <a:rPr lang="ru-RU" sz="2000" dirty="0"/>
              <a:t>Дата проведения</a:t>
            </a:r>
            <a:r>
              <a:rPr lang="ru-RU" sz="2000"/>
              <a:t>: </a:t>
            </a:r>
            <a:r>
              <a:rPr lang="ru-RU" sz="2000" smtClean="0"/>
              <a:t>06.10.2020</a:t>
            </a:r>
            <a:endParaRPr lang="ru-RU" sz="2000" dirty="0"/>
          </a:p>
          <a:p>
            <a:pPr indent="457200" algn="just"/>
            <a:endParaRPr lang="ru-RU" sz="2000" dirty="0"/>
          </a:p>
          <a:p>
            <a:pPr indent="457200" algn="just"/>
            <a:r>
              <a:rPr lang="ru-RU" sz="2000" dirty="0"/>
              <a:t>Инвентарь: мячи мягкие, четыре конуса, свисток.</a:t>
            </a:r>
          </a:p>
          <a:p>
            <a:pPr indent="457200" algn="just"/>
            <a:endParaRPr lang="ru-RU" sz="2000" dirty="0"/>
          </a:p>
          <a:p>
            <a:pPr indent="457200" algn="just"/>
            <a:r>
              <a:rPr lang="ru-RU" sz="2000" dirty="0"/>
              <a:t>Учитель: </a:t>
            </a:r>
            <a:r>
              <a:rPr lang="ru-RU" sz="2000" dirty="0" err="1"/>
              <a:t>Шуштанов</a:t>
            </a:r>
            <a:r>
              <a:rPr lang="ru-RU" sz="2000" dirty="0"/>
              <a:t> Евгений Владимирович.</a:t>
            </a:r>
          </a:p>
          <a:p>
            <a:pPr indent="457200"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241062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325" y="189354"/>
            <a:ext cx="8515349" cy="99874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</a:rPr>
              <a:t>Задачи, стоящие перед учителем при проведении урока физической культуры</a:t>
            </a:r>
            <a:endParaRPr lang="en-US" sz="3200" b="1" dirty="0">
              <a:solidFill>
                <a:schemeClr val="bg1"/>
              </a:solidFill>
            </a:endParaRPr>
          </a:p>
        </p:txBody>
      </p:sp>
      <p:grpSp>
        <p:nvGrpSpPr>
          <p:cNvPr id="4" name="Group 7">
            <a:extLst>
              <a:ext uri="{FF2B5EF4-FFF2-40B4-BE49-F238E27FC236}">
                <a16:creationId xmlns="" xmlns:a16="http://schemas.microsoft.com/office/drawing/2014/main" id="{4566FE45-5981-4B1A-8F73-6B474A3D1D17}"/>
              </a:ext>
            </a:extLst>
          </p:cNvPr>
          <p:cNvGrpSpPr>
            <a:grpSpLocks/>
          </p:cNvGrpSpPr>
          <p:nvPr/>
        </p:nvGrpSpPr>
        <p:grpSpPr bwMode="auto">
          <a:xfrm>
            <a:off x="1440193" y="1669347"/>
            <a:ext cx="6263612" cy="462271"/>
            <a:chOff x="1266" y="2072"/>
            <a:chExt cx="3198" cy="345"/>
          </a:xfrm>
        </p:grpSpPr>
        <p:sp>
          <p:nvSpPr>
            <p:cNvPr id="5" name="Line 8">
              <a:extLst>
                <a:ext uri="{FF2B5EF4-FFF2-40B4-BE49-F238E27FC236}">
                  <a16:creationId xmlns="" xmlns:a16="http://schemas.microsoft.com/office/drawing/2014/main" id="{1DD267D4-CA1B-467E-90B7-1720077C0B9B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9">
              <a:extLst>
                <a:ext uri="{FF2B5EF4-FFF2-40B4-BE49-F238E27FC236}">
                  <a16:creationId xmlns="" xmlns:a16="http://schemas.microsoft.com/office/drawing/2014/main" id="{323F85C2-4DC3-47C0-9FFC-5B14075B3E1B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4" y="2122"/>
              <a:ext cx="244" cy="239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7" name="Text Box 10">
              <a:extLst>
                <a:ext uri="{FF2B5EF4-FFF2-40B4-BE49-F238E27FC236}">
                  <a16:creationId xmlns="" xmlns:a16="http://schemas.microsoft.com/office/drawing/2014/main" id="{8B3FE65B-0D8B-444E-9438-B45CBD0E8208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256" y="2072"/>
              <a:ext cx="11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8" name="Text Box 11">
              <a:extLst>
                <a:ext uri="{FF2B5EF4-FFF2-40B4-BE49-F238E27FC236}">
                  <a16:creationId xmlns="" xmlns:a16="http://schemas.microsoft.com/office/drawing/2014/main" id="{F0CAA295-31AF-4869-9C03-A60BE41B8EF4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2072"/>
              <a:ext cx="144" cy="3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2400" b="1" dirty="0">
                  <a:solidFill>
                    <a:srgbClr val="FFFFFF"/>
                  </a:solidFill>
                </a:rPr>
                <a:t>1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9958339F-86F6-46F5-998E-93243CA6E257}"/>
              </a:ext>
            </a:extLst>
          </p:cNvPr>
          <p:cNvSpPr txBox="1"/>
          <p:nvPr/>
        </p:nvSpPr>
        <p:spPr>
          <a:xfrm>
            <a:off x="2154575" y="1631870"/>
            <a:ext cx="517564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dirty="0"/>
              <a:t>Образовательные</a:t>
            </a:r>
            <a:r>
              <a:rPr lang="ru-RU" sz="1600" b="1" dirty="0">
                <a:solidFill>
                  <a:srgbClr val="002060"/>
                </a:solidFill>
              </a:rPr>
              <a:t>:</a:t>
            </a:r>
          </a:p>
        </p:txBody>
      </p:sp>
      <p:grpSp>
        <p:nvGrpSpPr>
          <p:cNvPr id="12" name="Group 7">
            <a:extLst>
              <a:ext uri="{FF2B5EF4-FFF2-40B4-BE49-F238E27FC236}">
                <a16:creationId xmlns="" xmlns:a16="http://schemas.microsoft.com/office/drawing/2014/main" id="{1FF04AFF-E0ED-40C9-857B-BB5A1F904488}"/>
              </a:ext>
            </a:extLst>
          </p:cNvPr>
          <p:cNvGrpSpPr>
            <a:grpSpLocks/>
          </p:cNvGrpSpPr>
          <p:nvPr/>
        </p:nvGrpSpPr>
        <p:grpSpPr bwMode="auto">
          <a:xfrm>
            <a:off x="2154575" y="2096759"/>
            <a:ext cx="5549230" cy="412694"/>
            <a:chOff x="1440" y="2072"/>
            <a:chExt cx="3024" cy="308"/>
          </a:xfrm>
        </p:grpSpPr>
        <p:sp>
          <p:nvSpPr>
            <p:cNvPr id="13" name="Line 8">
              <a:extLst>
                <a:ext uri="{FF2B5EF4-FFF2-40B4-BE49-F238E27FC236}">
                  <a16:creationId xmlns="" xmlns:a16="http://schemas.microsoft.com/office/drawing/2014/main" id="{CB1ACA3D-93D4-4793-AA6F-D467C35FD934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10">
              <a:extLst>
                <a:ext uri="{FF2B5EF4-FFF2-40B4-BE49-F238E27FC236}">
                  <a16:creationId xmlns="" xmlns:a16="http://schemas.microsoft.com/office/drawing/2014/main" id="{55338E0C-C8F4-4274-A477-923A98957095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256" y="2072"/>
              <a:ext cx="11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endParaRPr lang="en-US" sz="24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7" name="Group 7">
            <a:extLst>
              <a:ext uri="{FF2B5EF4-FFF2-40B4-BE49-F238E27FC236}">
                <a16:creationId xmlns="" xmlns:a16="http://schemas.microsoft.com/office/drawing/2014/main" id="{5188D268-0FB8-4363-AFBA-8934919525C4}"/>
              </a:ext>
            </a:extLst>
          </p:cNvPr>
          <p:cNvGrpSpPr>
            <a:grpSpLocks/>
          </p:cNvGrpSpPr>
          <p:nvPr/>
        </p:nvGrpSpPr>
        <p:grpSpPr bwMode="auto">
          <a:xfrm>
            <a:off x="2154575" y="2571602"/>
            <a:ext cx="5549230" cy="412694"/>
            <a:chOff x="1440" y="2072"/>
            <a:chExt cx="3024" cy="308"/>
          </a:xfrm>
        </p:grpSpPr>
        <p:sp>
          <p:nvSpPr>
            <p:cNvPr id="18" name="Line 8">
              <a:extLst>
                <a:ext uri="{FF2B5EF4-FFF2-40B4-BE49-F238E27FC236}">
                  <a16:creationId xmlns="" xmlns:a16="http://schemas.microsoft.com/office/drawing/2014/main" id="{68D1C1CB-D5D2-46A0-8877-F7227A0FBFC4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0">
              <a:extLst>
                <a:ext uri="{FF2B5EF4-FFF2-40B4-BE49-F238E27FC236}">
                  <a16:creationId xmlns="" xmlns:a16="http://schemas.microsoft.com/office/drawing/2014/main" id="{852F6516-F4A1-4A7B-A69D-2EF41B1EA088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256" y="2072"/>
              <a:ext cx="11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endParaRPr lang="en-US" sz="24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20" name="Group 7">
            <a:extLst>
              <a:ext uri="{FF2B5EF4-FFF2-40B4-BE49-F238E27FC236}">
                <a16:creationId xmlns="" xmlns:a16="http://schemas.microsoft.com/office/drawing/2014/main" id="{F3C035B5-0015-4A45-B9D3-A2E9A334AC94}"/>
              </a:ext>
            </a:extLst>
          </p:cNvPr>
          <p:cNvGrpSpPr>
            <a:grpSpLocks/>
          </p:cNvGrpSpPr>
          <p:nvPr/>
        </p:nvGrpSpPr>
        <p:grpSpPr bwMode="auto">
          <a:xfrm>
            <a:off x="2154575" y="3054265"/>
            <a:ext cx="5549230" cy="412694"/>
            <a:chOff x="1440" y="2072"/>
            <a:chExt cx="3024" cy="308"/>
          </a:xfrm>
        </p:grpSpPr>
        <p:sp>
          <p:nvSpPr>
            <p:cNvPr id="21" name="Line 8">
              <a:extLst>
                <a:ext uri="{FF2B5EF4-FFF2-40B4-BE49-F238E27FC236}">
                  <a16:creationId xmlns="" xmlns:a16="http://schemas.microsoft.com/office/drawing/2014/main" id="{1C6B7793-C904-461C-B2FB-6B628F7CD194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10">
              <a:extLst>
                <a:ext uri="{FF2B5EF4-FFF2-40B4-BE49-F238E27FC236}">
                  <a16:creationId xmlns="" xmlns:a16="http://schemas.microsoft.com/office/drawing/2014/main" id="{7417C5D7-670A-4AB5-8F67-9F8BBC9C7A09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256" y="2072"/>
              <a:ext cx="11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endParaRPr lang="en-US" sz="24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23" name="Group 12">
            <a:extLst>
              <a:ext uri="{FF2B5EF4-FFF2-40B4-BE49-F238E27FC236}">
                <a16:creationId xmlns="" xmlns:a16="http://schemas.microsoft.com/office/drawing/2014/main" id="{A45A15DD-8B2A-440B-BE11-128489BFF14D}"/>
              </a:ext>
            </a:extLst>
          </p:cNvPr>
          <p:cNvGrpSpPr>
            <a:grpSpLocks/>
          </p:cNvGrpSpPr>
          <p:nvPr/>
        </p:nvGrpSpPr>
        <p:grpSpPr bwMode="auto">
          <a:xfrm>
            <a:off x="1395834" y="3848480"/>
            <a:ext cx="6307971" cy="488950"/>
            <a:chOff x="1276" y="2682"/>
            <a:chExt cx="3188" cy="308"/>
          </a:xfrm>
        </p:grpSpPr>
        <p:sp>
          <p:nvSpPr>
            <p:cNvPr id="24" name="Line 13">
              <a:extLst>
                <a:ext uri="{FF2B5EF4-FFF2-40B4-BE49-F238E27FC236}">
                  <a16:creationId xmlns="" xmlns:a16="http://schemas.microsoft.com/office/drawing/2014/main" id="{03329CC8-E44A-4554-9F44-5B72676D3E4A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Rectangle 14">
              <a:extLst>
                <a:ext uri="{FF2B5EF4-FFF2-40B4-BE49-F238E27FC236}">
                  <a16:creationId xmlns="" xmlns:a16="http://schemas.microsoft.com/office/drawing/2014/main" id="{4BD7EFAF-6107-4D58-8CBF-5765747778FF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305" y="2725"/>
              <a:ext cx="202" cy="260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6" name="Text Box 15">
              <a:extLst>
                <a:ext uri="{FF2B5EF4-FFF2-40B4-BE49-F238E27FC236}">
                  <a16:creationId xmlns="" xmlns:a16="http://schemas.microsoft.com/office/drawing/2014/main" id="{A242CC77-F12D-4998-B1E4-8CC8B5F95CD9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256" y="2682"/>
              <a:ext cx="9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27" name="Text Box 16">
              <a:extLst>
                <a:ext uri="{FF2B5EF4-FFF2-40B4-BE49-F238E27FC236}">
                  <a16:creationId xmlns="" xmlns:a16="http://schemas.microsoft.com/office/drawing/2014/main" id="{E42B5B49-BCFE-4E8B-8B33-9D5805614E1F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328" y="2699"/>
              <a:ext cx="19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2400" b="1" dirty="0">
                  <a:solidFill>
                    <a:srgbClr val="FFFFFF"/>
                  </a:solidFill>
                </a:rPr>
                <a:t>2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A451CBF8-194F-4B33-AED2-7A29337E43B0}"/>
              </a:ext>
            </a:extLst>
          </p:cNvPr>
          <p:cNvSpPr txBox="1"/>
          <p:nvPr/>
        </p:nvSpPr>
        <p:spPr>
          <a:xfrm>
            <a:off x="2154575" y="3887772"/>
            <a:ext cx="517564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dirty="0"/>
              <a:t>Развивающие:</a:t>
            </a:r>
            <a:endParaRPr lang="ru-RU" sz="1600" b="1" dirty="0">
              <a:solidFill>
                <a:srgbClr val="002060"/>
              </a:solidFill>
            </a:endParaRPr>
          </a:p>
        </p:txBody>
      </p:sp>
      <p:grpSp>
        <p:nvGrpSpPr>
          <p:cNvPr id="30" name="Group 7">
            <a:extLst>
              <a:ext uri="{FF2B5EF4-FFF2-40B4-BE49-F238E27FC236}">
                <a16:creationId xmlns="" xmlns:a16="http://schemas.microsoft.com/office/drawing/2014/main" id="{E63811FB-7F03-4548-847E-D1D6C054A194}"/>
              </a:ext>
            </a:extLst>
          </p:cNvPr>
          <p:cNvGrpSpPr>
            <a:grpSpLocks/>
          </p:cNvGrpSpPr>
          <p:nvPr/>
        </p:nvGrpSpPr>
        <p:grpSpPr bwMode="auto">
          <a:xfrm>
            <a:off x="2153375" y="5455521"/>
            <a:ext cx="5549230" cy="412694"/>
            <a:chOff x="1440" y="2072"/>
            <a:chExt cx="3024" cy="308"/>
          </a:xfrm>
        </p:grpSpPr>
        <p:sp>
          <p:nvSpPr>
            <p:cNvPr id="31" name="Line 8">
              <a:extLst>
                <a:ext uri="{FF2B5EF4-FFF2-40B4-BE49-F238E27FC236}">
                  <a16:creationId xmlns="" xmlns:a16="http://schemas.microsoft.com/office/drawing/2014/main" id="{6E1427FC-13EF-45E5-B913-3BE5CD5972F2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Text Box 10">
              <a:extLst>
                <a:ext uri="{FF2B5EF4-FFF2-40B4-BE49-F238E27FC236}">
                  <a16:creationId xmlns="" xmlns:a16="http://schemas.microsoft.com/office/drawing/2014/main" id="{B0BFC4D2-D603-455F-98C7-B71FAD346E75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256" y="2072"/>
              <a:ext cx="11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endParaRPr lang="en-US" sz="24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33" name="Group 7">
            <a:extLst>
              <a:ext uri="{FF2B5EF4-FFF2-40B4-BE49-F238E27FC236}">
                <a16:creationId xmlns="" xmlns:a16="http://schemas.microsoft.com/office/drawing/2014/main" id="{72DA0AFF-52A3-4050-BC17-F42B7D0C5949}"/>
              </a:ext>
            </a:extLst>
          </p:cNvPr>
          <p:cNvGrpSpPr>
            <a:grpSpLocks/>
          </p:cNvGrpSpPr>
          <p:nvPr/>
        </p:nvGrpSpPr>
        <p:grpSpPr bwMode="auto">
          <a:xfrm>
            <a:off x="2153375" y="4927550"/>
            <a:ext cx="5549230" cy="412694"/>
            <a:chOff x="1440" y="2072"/>
            <a:chExt cx="3024" cy="308"/>
          </a:xfrm>
        </p:grpSpPr>
        <p:sp>
          <p:nvSpPr>
            <p:cNvPr id="34" name="Line 8">
              <a:extLst>
                <a:ext uri="{FF2B5EF4-FFF2-40B4-BE49-F238E27FC236}">
                  <a16:creationId xmlns="" xmlns:a16="http://schemas.microsoft.com/office/drawing/2014/main" id="{4DDEB52B-646B-4F45-8B19-0686FBB7FC26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Text Box 10">
              <a:extLst>
                <a:ext uri="{FF2B5EF4-FFF2-40B4-BE49-F238E27FC236}">
                  <a16:creationId xmlns="" xmlns:a16="http://schemas.microsoft.com/office/drawing/2014/main" id="{97DDC054-05FB-45B9-BA76-96D82970F97F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256" y="2072"/>
              <a:ext cx="11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endParaRPr lang="en-US" sz="24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36" name="Group 7">
            <a:extLst>
              <a:ext uri="{FF2B5EF4-FFF2-40B4-BE49-F238E27FC236}">
                <a16:creationId xmlns="" xmlns:a16="http://schemas.microsoft.com/office/drawing/2014/main" id="{9D790056-DF45-4664-A309-3EBAA42D947A}"/>
              </a:ext>
            </a:extLst>
          </p:cNvPr>
          <p:cNvGrpSpPr>
            <a:grpSpLocks/>
          </p:cNvGrpSpPr>
          <p:nvPr/>
        </p:nvGrpSpPr>
        <p:grpSpPr bwMode="auto">
          <a:xfrm>
            <a:off x="2154575" y="4399579"/>
            <a:ext cx="5549230" cy="412694"/>
            <a:chOff x="1440" y="2072"/>
            <a:chExt cx="3024" cy="308"/>
          </a:xfrm>
        </p:grpSpPr>
        <p:sp>
          <p:nvSpPr>
            <p:cNvPr id="37" name="Line 8">
              <a:extLst>
                <a:ext uri="{FF2B5EF4-FFF2-40B4-BE49-F238E27FC236}">
                  <a16:creationId xmlns="" xmlns:a16="http://schemas.microsoft.com/office/drawing/2014/main" id="{1C85E855-4D95-4EE5-8983-ADAC53CA5052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Text Box 10">
              <a:extLst>
                <a:ext uri="{FF2B5EF4-FFF2-40B4-BE49-F238E27FC236}">
                  <a16:creationId xmlns="" xmlns:a16="http://schemas.microsoft.com/office/drawing/2014/main" id="{10AA2E20-0A2D-4C99-AF81-C8CD46301EB8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256" y="2072"/>
              <a:ext cx="11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endParaRPr lang="en-US" sz="2400" dirty="0">
                <a:solidFill>
                  <a:srgbClr val="000000"/>
                </a:solidFill>
              </a:endParaRPr>
            </a:p>
          </p:txBody>
        </p:sp>
      </p:grpSp>
      <p:sp>
        <p:nvSpPr>
          <p:cNvPr id="39" name="TextBox 38">
            <a:extLst>
              <a:ext uri="{FF2B5EF4-FFF2-40B4-BE49-F238E27FC236}">
                <a16:creationId xmlns="" xmlns:a16="http://schemas.microsoft.com/office/drawing/2014/main" id="{DE466671-EDC9-4858-838A-4A83B3CDBDFF}"/>
              </a:ext>
            </a:extLst>
          </p:cNvPr>
          <p:cNvSpPr txBox="1"/>
          <p:nvPr/>
        </p:nvSpPr>
        <p:spPr>
          <a:xfrm>
            <a:off x="2154575" y="2159401"/>
            <a:ext cx="51756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ctr"/>
            <a:r>
              <a:rPr lang="ru-RU" dirty="0"/>
              <a:t>Обучение техники «Высокий старт»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="" xmlns:a16="http://schemas.microsoft.com/office/drawing/2014/main" id="{FD334E8A-EB9F-4CB8-9A50-528D9F77FCE9}"/>
              </a:ext>
            </a:extLst>
          </p:cNvPr>
          <p:cNvSpPr txBox="1"/>
          <p:nvPr/>
        </p:nvSpPr>
        <p:spPr>
          <a:xfrm>
            <a:off x="2154575" y="2579980"/>
            <a:ext cx="51756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ctr"/>
            <a:r>
              <a:rPr lang="ru-RU" dirty="0"/>
              <a:t>Обучение новым терминам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2B5AD349-2841-4C84-9909-F32A8E8AB731}"/>
              </a:ext>
            </a:extLst>
          </p:cNvPr>
          <p:cNvSpPr txBox="1"/>
          <p:nvPr/>
        </p:nvSpPr>
        <p:spPr>
          <a:xfrm>
            <a:off x="2153375" y="3026150"/>
            <a:ext cx="51756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ctr"/>
            <a:r>
              <a:rPr lang="ru-RU" dirty="0"/>
              <a:t>Обучение техники «Метания меча»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2ED3C8E0-09EB-4068-9D72-E43379CAFDE0}"/>
              </a:ext>
            </a:extLst>
          </p:cNvPr>
          <p:cNvSpPr txBox="1"/>
          <p:nvPr/>
        </p:nvSpPr>
        <p:spPr>
          <a:xfrm>
            <a:off x="2153375" y="4409870"/>
            <a:ext cx="51756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ctr"/>
            <a:r>
              <a:rPr lang="ru-RU" dirty="0"/>
              <a:t>Развитие быстроты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="" xmlns:a16="http://schemas.microsoft.com/office/drawing/2014/main" id="{8476E0D2-391C-4B4B-A87B-99ACC68BE70F}"/>
              </a:ext>
            </a:extLst>
          </p:cNvPr>
          <p:cNvSpPr txBox="1"/>
          <p:nvPr/>
        </p:nvSpPr>
        <p:spPr>
          <a:xfrm>
            <a:off x="2153375" y="4888521"/>
            <a:ext cx="51756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ctr"/>
            <a:r>
              <a:rPr lang="ru-RU" dirty="0"/>
              <a:t>Развитие координационных способностей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9683A19E-0602-4469-B9A4-19CCC1C845E0}"/>
              </a:ext>
            </a:extLst>
          </p:cNvPr>
          <p:cNvSpPr txBox="1"/>
          <p:nvPr/>
        </p:nvSpPr>
        <p:spPr>
          <a:xfrm>
            <a:off x="2153375" y="5453758"/>
            <a:ext cx="51756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ctr"/>
            <a:r>
              <a:rPr lang="ru-RU" dirty="0"/>
              <a:t>Развитие ловкости</a:t>
            </a:r>
          </a:p>
        </p:txBody>
      </p:sp>
    </p:spTree>
    <p:extLst>
      <p:ext uri="{BB962C8B-B14F-4D97-AF65-F5344CB8AC3E}">
        <p14:creationId xmlns:p14="http://schemas.microsoft.com/office/powerpoint/2010/main" val="69174117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325" y="189354"/>
            <a:ext cx="8515349" cy="99874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</a:rPr>
              <a:t>Задачи, стоящие перед учителем при проведении урока физической культуры</a:t>
            </a:r>
            <a:endParaRPr lang="en-US" sz="3200" b="1" dirty="0">
              <a:solidFill>
                <a:schemeClr val="bg1"/>
              </a:solidFill>
            </a:endParaRPr>
          </a:p>
        </p:txBody>
      </p:sp>
      <p:grpSp>
        <p:nvGrpSpPr>
          <p:cNvPr id="4" name="Group 7">
            <a:extLst>
              <a:ext uri="{FF2B5EF4-FFF2-40B4-BE49-F238E27FC236}">
                <a16:creationId xmlns="" xmlns:a16="http://schemas.microsoft.com/office/drawing/2014/main" id="{4566FE45-5981-4B1A-8F73-6B474A3D1D17}"/>
              </a:ext>
            </a:extLst>
          </p:cNvPr>
          <p:cNvGrpSpPr>
            <a:grpSpLocks/>
          </p:cNvGrpSpPr>
          <p:nvPr/>
        </p:nvGrpSpPr>
        <p:grpSpPr bwMode="auto">
          <a:xfrm>
            <a:off x="1783607" y="2058899"/>
            <a:ext cx="5922816" cy="412694"/>
            <a:chOff x="1440" y="2072"/>
            <a:chExt cx="3024" cy="308"/>
          </a:xfrm>
        </p:grpSpPr>
        <p:sp>
          <p:nvSpPr>
            <p:cNvPr id="5" name="Line 8">
              <a:extLst>
                <a:ext uri="{FF2B5EF4-FFF2-40B4-BE49-F238E27FC236}">
                  <a16:creationId xmlns="" xmlns:a16="http://schemas.microsoft.com/office/drawing/2014/main" id="{1DD267D4-CA1B-467E-90B7-1720077C0B9B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10">
              <a:extLst>
                <a:ext uri="{FF2B5EF4-FFF2-40B4-BE49-F238E27FC236}">
                  <a16:creationId xmlns="" xmlns:a16="http://schemas.microsoft.com/office/drawing/2014/main" id="{8B3FE65B-0D8B-444E-9438-B45CBD0E8208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256" y="2072"/>
              <a:ext cx="11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endParaRPr lang="en-US" sz="2400" dirty="0">
                <a:solidFill>
                  <a:srgbClr val="000000"/>
                </a:solidFill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9958339F-86F6-46F5-998E-93243CA6E257}"/>
              </a:ext>
            </a:extLst>
          </p:cNvPr>
          <p:cNvSpPr txBox="1"/>
          <p:nvPr/>
        </p:nvSpPr>
        <p:spPr>
          <a:xfrm>
            <a:off x="2143028" y="1965617"/>
            <a:ext cx="517564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dirty="0"/>
              <a:t>Воспитательные:</a:t>
            </a:r>
            <a:endParaRPr lang="ru-RU" sz="1600" b="1" dirty="0">
              <a:solidFill>
                <a:srgbClr val="002060"/>
              </a:solidFill>
            </a:endParaRPr>
          </a:p>
        </p:txBody>
      </p:sp>
      <p:grpSp>
        <p:nvGrpSpPr>
          <p:cNvPr id="12" name="Group 7">
            <a:extLst>
              <a:ext uri="{FF2B5EF4-FFF2-40B4-BE49-F238E27FC236}">
                <a16:creationId xmlns="" xmlns:a16="http://schemas.microsoft.com/office/drawing/2014/main" id="{1FF04AFF-E0ED-40C9-857B-BB5A1F904488}"/>
              </a:ext>
            </a:extLst>
          </p:cNvPr>
          <p:cNvGrpSpPr>
            <a:grpSpLocks/>
          </p:cNvGrpSpPr>
          <p:nvPr/>
        </p:nvGrpSpPr>
        <p:grpSpPr bwMode="auto">
          <a:xfrm>
            <a:off x="2154575" y="2785599"/>
            <a:ext cx="5549230" cy="412694"/>
            <a:chOff x="1440" y="2072"/>
            <a:chExt cx="3024" cy="308"/>
          </a:xfrm>
        </p:grpSpPr>
        <p:sp>
          <p:nvSpPr>
            <p:cNvPr id="13" name="Line 8">
              <a:extLst>
                <a:ext uri="{FF2B5EF4-FFF2-40B4-BE49-F238E27FC236}">
                  <a16:creationId xmlns="" xmlns:a16="http://schemas.microsoft.com/office/drawing/2014/main" id="{CB1ACA3D-93D4-4793-AA6F-D467C35FD934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10">
              <a:extLst>
                <a:ext uri="{FF2B5EF4-FFF2-40B4-BE49-F238E27FC236}">
                  <a16:creationId xmlns="" xmlns:a16="http://schemas.microsoft.com/office/drawing/2014/main" id="{55338E0C-C8F4-4274-A477-923A98957095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256" y="2072"/>
              <a:ext cx="11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endParaRPr lang="en-US" sz="24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7" name="Group 7">
            <a:extLst>
              <a:ext uri="{FF2B5EF4-FFF2-40B4-BE49-F238E27FC236}">
                <a16:creationId xmlns="" xmlns:a16="http://schemas.microsoft.com/office/drawing/2014/main" id="{5188D268-0FB8-4363-AFBA-8934919525C4}"/>
              </a:ext>
            </a:extLst>
          </p:cNvPr>
          <p:cNvGrpSpPr>
            <a:grpSpLocks/>
          </p:cNvGrpSpPr>
          <p:nvPr/>
        </p:nvGrpSpPr>
        <p:grpSpPr bwMode="auto">
          <a:xfrm>
            <a:off x="2154575" y="3643662"/>
            <a:ext cx="5549230" cy="412694"/>
            <a:chOff x="1440" y="2072"/>
            <a:chExt cx="3024" cy="308"/>
          </a:xfrm>
        </p:grpSpPr>
        <p:sp>
          <p:nvSpPr>
            <p:cNvPr id="18" name="Line 8">
              <a:extLst>
                <a:ext uri="{FF2B5EF4-FFF2-40B4-BE49-F238E27FC236}">
                  <a16:creationId xmlns="" xmlns:a16="http://schemas.microsoft.com/office/drawing/2014/main" id="{68D1C1CB-D5D2-46A0-8877-F7227A0FBFC4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0">
              <a:extLst>
                <a:ext uri="{FF2B5EF4-FFF2-40B4-BE49-F238E27FC236}">
                  <a16:creationId xmlns="" xmlns:a16="http://schemas.microsoft.com/office/drawing/2014/main" id="{852F6516-F4A1-4A7B-A69D-2EF41B1EA088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256" y="2072"/>
              <a:ext cx="11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endParaRPr lang="en-US" sz="24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20" name="Group 7">
            <a:extLst>
              <a:ext uri="{FF2B5EF4-FFF2-40B4-BE49-F238E27FC236}">
                <a16:creationId xmlns="" xmlns:a16="http://schemas.microsoft.com/office/drawing/2014/main" id="{F3C035B5-0015-4A45-B9D3-A2E9A334AC94}"/>
              </a:ext>
            </a:extLst>
          </p:cNvPr>
          <p:cNvGrpSpPr>
            <a:grpSpLocks/>
          </p:cNvGrpSpPr>
          <p:nvPr/>
        </p:nvGrpSpPr>
        <p:grpSpPr bwMode="auto">
          <a:xfrm>
            <a:off x="2154575" y="4507985"/>
            <a:ext cx="5549230" cy="412694"/>
            <a:chOff x="1440" y="2072"/>
            <a:chExt cx="3024" cy="308"/>
          </a:xfrm>
        </p:grpSpPr>
        <p:sp>
          <p:nvSpPr>
            <p:cNvPr id="21" name="Line 8">
              <a:extLst>
                <a:ext uri="{FF2B5EF4-FFF2-40B4-BE49-F238E27FC236}">
                  <a16:creationId xmlns="" xmlns:a16="http://schemas.microsoft.com/office/drawing/2014/main" id="{1C6B7793-C904-461C-B2FB-6B628F7CD194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10">
              <a:extLst>
                <a:ext uri="{FF2B5EF4-FFF2-40B4-BE49-F238E27FC236}">
                  <a16:creationId xmlns="" xmlns:a16="http://schemas.microsoft.com/office/drawing/2014/main" id="{7417C5D7-670A-4AB5-8F67-9F8BBC9C7A09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256" y="2072"/>
              <a:ext cx="11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endParaRPr lang="en-US" sz="2400" dirty="0">
                <a:solidFill>
                  <a:srgbClr val="000000"/>
                </a:solidFill>
              </a:endParaRPr>
            </a:p>
          </p:txBody>
        </p:sp>
      </p:grpSp>
      <p:sp>
        <p:nvSpPr>
          <p:cNvPr id="39" name="Rectangle 4">
            <a:extLst>
              <a:ext uri="{FF2B5EF4-FFF2-40B4-BE49-F238E27FC236}">
                <a16:creationId xmlns="" xmlns:a16="http://schemas.microsoft.com/office/drawing/2014/main" id="{A7ADB134-BBB2-46D6-8707-A075AF9A5B06}"/>
              </a:ext>
            </a:extLst>
          </p:cNvPr>
          <p:cNvSpPr>
            <a:spLocks noChangeArrowheads="1"/>
          </p:cNvSpPr>
          <p:nvPr/>
        </p:nvSpPr>
        <p:spPr bwMode="gray">
          <a:xfrm rot="3419336">
            <a:off x="1503726" y="2072491"/>
            <a:ext cx="304919" cy="502004"/>
          </a:xfrm>
          <a:prstGeom prst="rect">
            <a:avLst/>
          </a:prstGeom>
          <a:gradFill rotWithShape="1">
            <a:gsLst>
              <a:gs pos="0">
                <a:srgbClr val="FF7C80"/>
              </a:gs>
              <a:gs pos="100000">
                <a:srgbClr val="FF7C8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FF7C8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40" name="Text Box 26">
            <a:extLst>
              <a:ext uri="{FF2B5EF4-FFF2-40B4-BE49-F238E27FC236}">
                <a16:creationId xmlns="" xmlns:a16="http://schemas.microsoft.com/office/drawing/2014/main" id="{E1E29828-73F9-4B6A-8865-CB1E17D4328A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555943" y="2058899"/>
            <a:ext cx="39378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FFFF"/>
                </a:solidFill>
              </a:rPr>
              <a:t>3</a:t>
            </a:r>
            <a:endParaRPr lang="en-US" sz="2400" b="1" dirty="0">
              <a:solidFill>
                <a:srgbClr val="FFFFFF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02D7711A-C3F2-4953-933E-44728D81AA8F}"/>
              </a:ext>
            </a:extLst>
          </p:cNvPr>
          <p:cNvSpPr txBox="1"/>
          <p:nvPr/>
        </p:nvSpPr>
        <p:spPr>
          <a:xfrm>
            <a:off x="2157193" y="2709977"/>
            <a:ext cx="51756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ctr"/>
            <a:r>
              <a:rPr lang="ru-RU" dirty="0"/>
              <a:t>Воспитание умения работать в коллективе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59C73EFE-0D9A-48A3-B449-B9FB2F2232F9}"/>
              </a:ext>
            </a:extLst>
          </p:cNvPr>
          <p:cNvSpPr txBox="1"/>
          <p:nvPr/>
        </p:nvSpPr>
        <p:spPr>
          <a:xfrm>
            <a:off x="2157193" y="3555661"/>
            <a:ext cx="51756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ctr"/>
            <a:r>
              <a:rPr lang="ru-RU" dirty="0"/>
              <a:t>Воспитание дисциплинированности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14C779C0-82B8-4AF8-8C3D-04707A47D066}"/>
              </a:ext>
            </a:extLst>
          </p:cNvPr>
          <p:cNvSpPr txBox="1"/>
          <p:nvPr/>
        </p:nvSpPr>
        <p:spPr>
          <a:xfrm>
            <a:off x="2143028" y="4405771"/>
            <a:ext cx="51756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ctr"/>
            <a:r>
              <a:rPr lang="ru-RU" dirty="0"/>
              <a:t>Воспитание самостоятельности </a:t>
            </a:r>
          </a:p>
        </p:txBody>
      </p:sp>
    </p:spTree>
    <p:extLst>
      <p:ext uri="{BB962C8B-B14F-4D97-AF65-F5344CB8AC3E}">
        <p14:creationId xmlns:p14="http://schemas.microsoft.com/office/powerpoint/2010/main" val="14830764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323" y="-8385"/>
            <a:ext cx="8515349" cy="1285288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ru-RU" sz="3100" b="1" dirty="0">
                <a:solidFill>
                  <a:schemeClr val="bg1"/>
                </a:solidFill>
              </a:rPr>
              <a:t>План занятия, подготовительная часть</a:t>
            </a:r>
            <a:endParaRPr lang="en-US" sz="31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Таблица 6">
            <a:extLst>
              <a:ext uri="{FF2B5EF4-FFF2-40B4-BE49-F238E27FC236}">
                <a16:creationId xmlns="" xmlns:a16="http://schemas.microsoft.com/office/drawing/2014/main" id="{AD3CC53D-D8F6-4DB9-9262-D6A5B9E691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831897"/>
              </p:ext>
            </p:extLst>
          </p:nvPr>
        </p:nvGraphicFramePr>
        <p:xfrm>
          <a:off x="199482" y="1135171"/>
          <a:ext cx="8745033" cy="545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8530">
                  <a:extLst>
                    <a:ext uri="{9D8B030D-6E8A-4147-A177-3AD203B41FA5}">
                      <a16:colId xmlns="" xmlns:a16="http://schemas.microsoft.com/office/drawing/2014/main" val="1234832064"/>
                    </a:ext>
                  </a:extLst>
                </a:gridCol>
                <a:gridCol w="546565">
                  <a:extLst>
                    <a:ext uri="{9D8B030D-6E8A-4147-A177-3AD203B41FA5}">
                      <a16:colId xmlns="" xmlns:a16="http://schemas.microsoft.com/office/drawing/2014/main" val="3714856433"/>
                    </a:ext>
                  </a:extLst>
                </a:gridCol>
                <a:gridCol w="1256702">
                  <a:extLst>
                    <a:ext uri="{9D8B030D-6E8A-4147-A177-3AD203B41FA5}">
                      <a16:colId xmlns="" xmlns:a16="http://schemas.microsoft.com/office/drawing/2014/main" val="3839002863"/>
                    </a:ext>
                  </a:extLst>
                </a:gridCol>
                <a:gridCol w="1023457">
                  <a:extLst>
                    <a:ext uri="{9D8B030D-6E8A-4147-A177-3AD203B41FA5}">
                      <a16:colId xmlns="" xmlns:a16="http://schemas.microsoft.com/office/drawing/2014/main" val="3585639813"/>
                    </a:ext>
                  </a:extLst>
                </a:gridCol>
                <a:gridCol w="1249960">
                  <a:extLst>
                    <a:ext uri="{9D8B030D-6E8A-4147-A177-3AD203B41FA5}">
                      <a16:colId xmlns="" xmlns:a16="http://schemas.microsoft.com/office/drawing/2014/main" val="3175726072"/>
                    </a:ext>
                  </a:extLst>
                </a:gridCol>
                <a:gridCol w="1258348">
                  <a:extLst>
                    <a:ext uri="{9D8B030D-6E8A-4147-A177-3AD203B41FA5}">
                      <a16:colId xmlns="" xmlns:a16="http://schemas.microsoft.com/office/drawing/2014/main" val="775959865"/>
                    </a:ext>
                  </a:extLst>
                </a:gridCol>
                <a:gridCol w="1082180">
                  <a:extLst>
                    <a:ext uri="{9D8B030D-6E8A-4147-A177-3AD203B41FA5}">
                      <a16:colId xmlns="" xmlns:a16="http://schemas.microsoft.com/office/drawing/2014/main" val="307777215"/>
                    </a:ext>
                  </a:extLst>
                </a:gridCol>
                <a:gridCol w="1149291">
                  <a:extLst>
                    <a:ext uri="{9D8B030D-6E8A-4147-A177-3AD203B41FA5}">
                      <a16:colId xmlns="" xmlns:a16="http://schemas.microsoft.com/office/drawing/2014/main" val="3991013148"/>
                    </a:ext>
                  </a:extLst>
                </a:gridCol>
              </a:tblGrid>
              <a:tr h="37526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Содержание занятия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Доз-ка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Орг-ные указания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Метод. указания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Деятельность учащихся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Деятельность учителя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Целевая установка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/>
                        <a:t>Формирова-ние</a:t>
                      </a:r>
                      <a:r>
                        <a:rPr lang="ru-RU" sz="1400" dirty="0"/>
                        <a:t> УУД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65936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1)построение, приветствие, сообщение темы, целей и задач. Повороты на месте!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1’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В одну шеренгу </a:t>
                      </a:r>
                      <a:r>
                        <a:rPr lang="ru-RU" sz="1200" dirty="0" err="1"/>
                        <a:t>стройсь</a:t>
                      </a:r>
                      <a:r>
                        <a:rPr lang="ru-RU" sz="1200" dirty="0"/>
                        <a:t>! Равняйсь! Смирно! По порядку рассчитайсь!(вольно)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Класс нале-во 1,2!Напра-во 1,2!Кру-гом 1,2!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Нале-во 1,2!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(Подровняй-</a:t>
                      </a:r>
                      <a:r>
                        <a:rPr lang="ru-RU" sz="1200" dirty="0" err="1"/>
                        <a:t>тесь</a:t>
                      </a:r>
                      <a:r>
                        <a:rPr lang="ru-RU" sz="1200" dirty="0"/>
                        <a:t>!)</a:t>
                      </a:r>
                    </a:p>
                    <a:p>
                      <a:pPr algn="ctr"/>
                      <a:r>
                        <a:rPr lang="ru-RU" sz="1200" dirty="0"/>
                        <a:t>Следить за равнением в шеренге.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Ребята строятся в одну шеренгу. Слушают тему урока.</a:t>
                      </a:r>
                    </a:p>
                    <a:p>
                      <a:pPr algn="ctr"/>
                      <a:r>
                        <a:rPr lang="ru-RU" sz="1200" dirty="0"/>
                        <a:t>Ребята строятся в одну шеренгу. Слушают объяснение учителя.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Объяснить технику изучаемых приемов и действий, добиться их </a:t>
                      </a:r>
                      <a:r>
                        <a:rPr lang="ru-RU" sz="1200" dirty="0" err="1"/>
                        <a:t>самостоятель</a:t>
                      </a:r>
                      <a:r>
                        <a:rPr lang="ru-RU" sz="1200" dirty="0"/>
                        <a:t>-ному освоению, выявить и устранить типичные ошибки.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Создание </a:t>
                      </a:r>
                      <a:r>
                        <a:rPr lang="ru-RU" sz="1200" dirty="0" err="1"/>
                        <a:t>эмоциональ-ного</a:t>
                      </a:r>
                      <a:r>
                        <a:rPr lang="ru-RU" sz="1200" dirty="0"/>
                        <a:t> настроя.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Уметь правильно проявлять дисциплинированность и внимание.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Понимать значение терминологии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72495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2)Бег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Ходьба с восстановлением дыхания.</a:t>
                      </a:r>
                    </a:p>
                    <a:p>
                      <a:pPr algn="ctr"/>
                      <a:r>
                        <a:rPr lang="ru-RU" sz="1200" dirty="0"/>
                        <a:t>1-2 вдох, руки поднять вверх.</a:t>
                      </a:r>
                    </a:p>
                    <a:p>
                      <a:pPr algn="ctr"/>
                      <a:r>
                        <a:rPr lang="ru-RU" sz="1200" dirty="0"/>
                        <a:t>3-4 выдох, руки опустить вниз.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2’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30”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Бегом марш! 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С заданием марш! </a:t>
                      </a:r>
                    </a:p>
                    <a:p>
                      <a:pPr algn="ctr"/>
                      <a:r>
                        <a:rPr lang="ru-RU" sz="1200" dirty="0"/>
                        <a:t>1,2,3,4..Без задания!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Вдох ровнее!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Слушают объяснение учителя. Выполняют.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Объяснить технику изучаемых приемов и действий, добиться их самостоятельному освоению, выявить и устранить типичные ошибки.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Организация учащихся на урок.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Контроль над своими действиями ориентируясь на показ учителя.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433965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588380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323" y="146897"/>
            <a:ext cx="8515349" cy="1151068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ru-RU" sz="3100" b="1" dirty="0">
                <a:solidFill>
                  <a:schemeClr val="bg1"/>
                </a:solidFill>
              </a:rPr>
              <a:t>План занятия, подготовительная часть</a:t>
            </a:r>
            <a:endParaRPr lang="en-US" sz="31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Таблица 6">
            <a:extLst>
              <a:ext uri="{FF2B5EF4-FFF2-40B4-BE49-F238E27FC236}">
                <a16:creationId xmlns="" xmlns:a16="http://schemas.microsoft.com/office/drawing/2014/main" id="{AD3CC53D-D8F6-4DB9-9262-D6A5B9E691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216305"/>
              </p:ext>
            </p:extLst>
          </p:nvPr>
        </p:nvGraphicFramePr>
        <p:xfrm>
          <a:off x="199482" y="1319729"/>
          <a:ext cx="8745033" cy="48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8530">
                  <a:extLst>
                    <a:ext uri="{9D8B030D-6E8A-4147-A177-3AD203B41FA5}">
                      <a16:colId xmlns="" xmlns:a16="http://schemas.microsoft.com/office/drawing/2014/main" val="1234832064"/>
                    </a:ext>
                  </a:extLst>
                </a:gridCol>
                <a:gridCol w="546565">
                  <a:extLst>
                    <a:ext uri="{9D8B030D-6E8A-4147-A177-3AD203B41FA5}">
                      <a16:colId xmlns="" xmlns:a16="http://schemas.microsoft.com/office/drawing/2014/main" val="3714856433"/>
                    </a:ext>
                  </a:extLst>
                </a:gridCol>
                <a:gridCol w="1256702">
                  <a:extLst>
                    <a:ext uri="{9D8B030D-6E8A-4147-A177-3AD203B41FA5}">
                      <a16:colId xmlns="" xmlns:a16="http://schemas.microsoft.com/office/drawing/2014/main" val="3839002863"/>
                    </a:ext>
                  </a:extLst>
                </a:gridCol>
                <a:gridCol w="1023457">
                  <a:extLst>
                    <a:ext uri="{9D8B030D-6E8A-4147-A177-3AD203B41FA5}">
                      <a16:colId xmlns="" xmlns:a16="http://schemas.microsoft.com/office/drawing/2014/main" val="3585639813"/>
                    </a:ext>
                  </a:extLst>
                </a:gridCol>
                <a:gridCol w="1249960">
                  <a:extLst>
                    <a:ext uri="{9D8B030D-6E8A-4147-A177-3AD203B41FA5}">
                      <a16:colId xmlns="" xmlns:a16="http://schemas.microsoft.com/office/drawing/2014/main" val="3175726072"/>
                    </a:ext>
                  </a:extLst>
                </a:gridCol>
                <a:gridCol w="1258348">
                  <a:extLst>
                    <a:ext uri="{9D8B030D-6E8A-4147-A177-3AD203B41FA5}">
                      <a16:colId xmlns="" xmlns:a16="http://schemas.microsoft.com/office/drawing/2014/main" val="775959865"/>
                    </a:ext>
                  </a:extLst>
                </a:gridCol>
                <a:gridCol w="1073791">
                  <a:extLst>
                    <a:ext uri="{9D8B030D-6E8A-4147-A177-3AD203B41FA5}">
                      <a16:colId xmlns="" xmlns:a16="http://schemas.microsoft.com/office/drawing/2014/main" val="307777215"/>
                    </a:ext>
                  </a:extLst>
                </a:gridCol>
                <a:gridCol w="1157680">
                  <a:extLst>
                    <a:ext uri="{9D8B030D-6E8A-4147-A177-3AD203B41FA5}">
                      <a16:colId xmlns="" xmlns:a16="http://schemas.microsoft.com/office/drawing/2014/main" val="3991013148"/>
                    </a:ext>
                  </a:extLst>
                </a:gridCol>
              </a:tblGrid>
              <a:tr h="37526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Содержание занятия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Доз-ка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Орг-ные указания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Метод. указания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Деятельность учащихся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Деятельность учителя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Целевая установка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/>
                        <a:t>Формирова-ние</a:t>
                      </a:r>
                      <a:r>
                        <a:rPr lang="ru-RU" sz="1400" dirty="0"/>
                        <a:t> УУД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65936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Ходьба с заданием: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Рывки руками</a:t>
                      </a:r>
                    </a:p>
                    <a:p>
                      <a:pPr algn="ctr"/>
                      <a:r>
                        <a:rPr lang="ru-RU" sz="1200" dirty="0"/>
                        <a:t>1-2 Рывки правой</a:t>
                      </a:r>
                    </a:p>
                    <a:p>
                      <a:pPr algn="ctr"/>
                      <a:r>
                        <a:rPr lang="ru-RU" sz="1200" dirty="0"/>
                        <a:t>3-4 Рывки левой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Наклоны туловища</a:t>
                      </a:r>
                    </a:p>
                    <a:p>
                      <a:pPr algn="ctr"/>
                      <a:r>
                        <a:rPr lang="ru-RU" sz="1200" dirty="0"/>
                        <a:t>1-2 Наклон вправо </a:t>
                      </a:r>
                    </a:p>
                    <a:p>
                      <a:pPr algn="ctr"/>
                      <a:r>
                        <a:rPr lang="ru-RU" sz="1200" dirty="0"/>
                        <a:t>3-4 Наклон влево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Выпады с закручиванием туловища</a:t>
                      </a:r>
                    </a:p>
                    <a:p>
                      <a:pPr algn="ctr"/>
                      <a:r>
                        <a:rPr lang="ru-RU" sz="1200" dirty="0"/>
                        <a:t>1-2 Вправо</a:t>
                      </a:r>
                    </a:p>
                    <a:p>
                      <a:pPr algn="ctr"/>
                      <a:r>
                        <a:rPr lang="ru-RU" sz="1200" dirty="0"/>
                        <a:t>3-4 Влево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С заданием марш!</a:t>
                      </a:r>
                    </a:p>
                    <a:p>
                      <a:pPr algn="ctr"/>
                      <a:r>
                        <a:rPr lang="ru-RU" sz="1200" dirty="0"/>
                        <a:t>1,2,3,4 ..Без задания!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С заданием марш!</a:t>
                      </a:r>
                    </a:p>
                    <a:p>
                      <a:pPr algn="ctr"/>
                      <a:r>
                        <a:rPr lang="ru-RU" sz="1200" dirty="0"/>
                        <a:t>1,2,3,4 ..Без задания!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С заданием марш!</a:t>
                      </a:r>
                    </a:p>
                    <a:p>
                      <a:pPr algn="ctr"/>
                      <a:r>
                        <a:rPr lang="ru-RU" sz="1200" dirty="0"/>
                        <a:t>1,2,3,4 ..Без задания!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Рывок резче!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Наклон глубже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Выпад глубже</a:t>
                      </a:r>
                    </a:p>
                    <a:p>
                      <a:pPr algn="ctr"/>
                      <a:r>
                        <a:rPr lang="ru-RU" sz="1200" dirty="0"/>
                        <a:t>Спина прямая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Слушают объяснение учителя. Выполняют.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Объяснить технику изучаемых приемов и действий, добиться их </a:t>
                      </a:r>
                      <a:r>
                        <a:rPr lang="ru-RU" sz="1200" dirty="0" err="1"/>
                        <a:t>самостоятель</a:t>
                      </a:r>
                      <a:r>
                        <a:rPr lang="ru-RU" sz="1200" dirty="0"/>
                        <a:t>-ному освоению, выявить и устранить типичные ошибки.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Организация учащихся на урок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Контроль над своими действиями ориентируясь на показ учителя.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72495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762904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323" y="0"/>
            <a:ext cx="8515349" cy="125984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ru-RU" sz="3100" b="1" dirty="0">
                <a:solidFill>
                  <a:schemeClr val="bg1"/>
                </a:solidFill>
              </a:rPr>
              <a:t>План занятия, подготовительная часть</a:t>
            </a:r>
            <a:endParaRPr lang="en-US" sz="31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Таблица 6">
            <a:extLst>
              <a:ext uri="{FF2B5EF4-FFF2-40B4-BE49-F238E27FC236}">
                <a16:creationId xmlns="" xmlns:a16="http://schemas.microsoft.com/office/drawing/2014/main" id="{AD3CC53D-D8F6-4DB9-9262-D6A5B9E691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597944"/>
              </p:ext>
            </p:extLst>
          </p:nvPr>
        </p:nvGraphicFramePr>
        <p:xfrm>
          <a:off x="199480" y="950613"/>
          <a:ext cx="8745033" cy="573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8530">
                  <a:extLst>
                    <a:ext uri="{9D8B030D-6E8A-4147-A177-3AD203B41FA5}">
                      <a16:colId xmlns="" xmlns:a16="http://schemas.microsoft.com/office/drawing/2014/main" val="1234832064"/>
                    </a:ext>
                  </a:extLst>
                </a:gridCol>
                <a:gridCol w="546565">
                  <a:extLst>
                    <a:ext uri="{9D8B030D-6E8A-4147-A177-3AD203B41FA5}">
                      <a16:colId xmlns="" xmlns:a16="http://schemas.microsoft.com/office/drawing/2014/main" val="3714856433"/>
                    </a:ext>
                  </a:extLst>
                </a:gridCol>
                <a:gridCol w="1256702">
                  <a:extLst>
                    <a:ext uri="{9D8B030D-6E8A-4147-A177-3AD203B41FA5}">
                      <a16:colId xmlns="" xmlns:a16="http://schemas.microsoft.com/office/drawing/2014/main" val="3839002863"/>
                    </a:ext>
                  </a:extLst>
                </a:gridCol>
                <a:gridCol w="1023457">
                  <a:extLst>
                    <a:ext uri="{9D8B030D-6E8A-4147-A177-3AD203B41FA5}">
                      <a16:colId xmlns="" xmlns:a16="http://schemas.microsoft.com/office/drawing/2014/main" val="3585639813"/>
                    </a:ext>
                  </a:extLst>
                </a:gridCol>
                <a:gridCol w="1249960">
                  <a:extLst>
                    <a:ext uri="{9D8B030D-6E8A-4147-A177-3AD203B41FA5}">
                      <a16:colId xmlns="" xmlns:a16="http://schemas.microsoft.com/office/drawing/2014/main" val="3175726072"/>
                    </a:ext>
                  </a:extLst>
                </a:gridCol>
                <a:gridCol w="1258348">
                  <a:extLst>
                    <a:ext uri="{9D8B030D-6E8A-4147-A177-3AD203B41FA5}">
                      <a16:colId xmlns="" xmlns:a16="http://schemas.microsoft.com/office/drawing/2014/main" val="775959865"/>
                    </a:ext>
                  </a:extLst>
                </a:gridCol>
                <a:gridCol w="1071939">
                  <a:extLst>
                    <a:ext uri="{9D8B030D-6E8A-4147-A177-3AD203B41FA5}">
                      <a16:colId xmlns="" xmlns:a16="http://schemas.microsoft.com/office/drawing/2014/main" val="307777215"/>
                    </a:ext>
                  </a:extLst>
                </a:gridCol>
                <a:gridCol w="1159532">
                  <a:extLst>
                    <a:ext uri="{9D8B030D-6E8A-4147-A177-3AD203B41FA5}">
                      <a16:colId xmlns="" xmlns:a16="http://schemas.microsoft.com/office/drawing/2014/main" val="3991013148"/>
                    </a:ext>
                  </a:extLst>
                </a:gridCol>
              </a:tblGrid>
              <a:tr h="37526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Содержание занятия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Доз-ка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Орг-ные указания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Метод. указания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Деятельность учащихся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Деятельность учителя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Целевая установка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/>
                        <a:t>Формирова-ние</a:t>
                      </a:r>
                      <a:r>
                        <a:rPr lang="ru-RU" sz="1400" dirty="0"/>
                        <a:t> УУД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65936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ОРУ в кругу.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 err="1"/>
                        <a:t>И.п</a:t>
                      </a:r>
                      <a:r>
                        <a:rPr lang="ru-RU" sz="1200" dirty="0"/>
                        <a:t>. </a:t>
                      </a:r>
                      <a:r>
                        <a:rPr lang="ru-RU" sz="1200" dirty="0" err="1"/>
                        <a:t>у.с</a:t>
                      </a:r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1. Наклон </a:t>
                      </a:r>
                    </a:p>
                    <a:p>
                      <a:pPr algn="ctr"/>
                      <a:r>
                        <a:rPr lang="ru-RU" sz="1200" dirty="0"/>
                        <a:t>2. Присед, руки вперёд</a:t>
                      </a:r>
                    </a:p>
                    <a:p>
                      <a:pPr algn="ctr"/>
                      <a:r>
                        <a:rPr lang="ru-RU" sz="1200" dirty="0"/>
                        <a:t>3. Наклон </a:t>
                      </a:r>
                    </a:p>
                    <a:p>
                      <a:pPr algn="ctr"/>
                      <a:r>
                        <a:rPr lang="ru-RU" sz="1200" dirty="0"/>
                        <a:t>4. </a:t>
                      </a:r>
                      <a:r>
                        <a:rPr lang="ru-RU" sz="1200" dirty="0" err="1"/>
                        <a:t>И.п</a:t>
                      </a:r>
                      <a:r>
                        <a:rPr lang="ru-RU" sz="1200" dirty="0"/>
                        <a:t>.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 err="1"/>
                        <a:t>И.п</a:t>
                      </a:r>
                      <a:r>
                        <a:rPr lang="ru-RU" sz="1200" dirty="0"/>
                        <a:t>. </a:t>
                      </a:r>
                      <a:r>
                        <a:rPr lang="ru-RU" sz="1200" dirty="0" err="1"/>
                        <a:t>о.с</a:t>
                      </a:r>
                      <a:r>
                        <a:rPr lang="ru-RU" sz="1200" dirty="0"/>
                        <a:t>. правая вверху, рывки руками</a:t>
                      </a:r>
                    </a:p>
                    <a:p>
                      <a:pPr algn="ctr"/>
                      <a:r>
                        <a:rPr lang="ru-RU" sz="1200" dirty="0"/>
                        <a:t>1-2 Рывки правой</a:t>
                      </a:r>
                    </a:p>
                    <a:p>
                      <a:pPr algn="ctr"/>
                      <a:r>
                        <a:rPr lang="ru-RU" sz="1200" dirty="0"/>
                        <a:t>3-4 Рывки левой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 err="1"/>
                        <a:t>И.п</a:t>
                      </a:r>
                      <a:r>
                        <a:rPr lang="ru-RU" sz="1200" dirty="0"/>
                        <a:t> </a:t>
                      </a:r>
                      <a:r>
                        <a:rPr lang="ru-RU" sz="1200" dirty="0" err="1"/>
                        <a:t>о.с</a:t>
                      </a:r>
                      <a:r>
                        <a:rPr lang="ru-RU" sz="1200" dirty="0"/>
                        <a:t>. круговые движения руками</a:t>
                      </a:r>
                    </a:p>
                    <a:p>
                      <a:pPr algn="ctr"/>
                      <a:r>
                        <a:rPr lang="ru-RU" sz="1200" dirty="0"/>
                        <a:t>1,2,3,4-круговые движения вперёд</a:t>
                      </a:r>
                    </a:p>
                    <a:p>
                      <a:pPr algn="ctr"/>
                      <a:r>
                        <a:rPr lang="ru-RU" sz="1200" dirty="0"/>
                        <a:t>На сл. 4 счёта назад.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5’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5р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5р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5р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Образуем круг.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 err="1"/>
                        <a:t>И.п</a:t>
                      </a:r>
                      <a:r>
                        <a:rPr lang="ru-RU" sz="1200" dirty="0"/>
                        <a:t> принять!</a:t>
                      </a:r>
                    </a:p>
                    <a:p>
                      <a:pPr algn="ctr"/>
                      <a:r>
                        <a:rPr lang="ru-RU" sz="1200" dirty="0"/>
                        <a:t>Упражнение </a:t>
                      </a:r>
                      <a:r>
                        <a:rPr lang="ru-RU" sz="1200" dirty="0" err="1"/>
                        <a:t>начи</a:t>
                      </a:r>
                      <a:r>
                        <a:rPr lang="ru-RU" sz="1200" dirty="0"/>
                        <a:t>-най!</a:t>
                      </a:r>
                    </a:p>
                    <a:p>
                      <a:pPr algn="ctr"/>
                      <a:r>
                        <a:rPr lang="ru-RU" sz="1200" dirty="0"/>
                        <a:t>1,2,3,4..</a:t>
                      </a:r>
                    </a:p>
                    <a:p>
                      <a:pPr algn="ctr"/>
                      <a:r>
                        <a:rPr lang="ru-RU" sz="1200" dirty="0"/>
                        <a:t>Стой!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 err="1"/>
                        <a:t>И.п</a:t>
                      </a:r>
                      <a:r>
                        <a:rPr lang="ru-RU" sz="1200" dirty="0"/>
                        <a:t> принять!</a:t>
                      </a:r>
                    </a:p>
                    <a:p>
                      <a:pPr algn="ctr"/>
                      <a:r>
                        <a:rPr lang="ru-RU" sz="1200" dirty="0"/>
                        <a:t>Упражнение </a:t>
                      </a:r>
                      <a:r>
                        <a:rPr lang="ru-RU" sz="1200" dirty="0" err="1"/>
                        <a:t>начи</a:t>
                      </a:r>
                      <a:r>
                        <a:rPr lang="ru-RU" sz="1200" dirty="0"/>
                        <a:t>-най!</a:t>
                      </a:r>
                    </a:p>
                    <a:p>
                      <a:pPr algn="ctr"/>
                      <a:r>
                        <a:rPr lang="ru-RU" sz="1200" dirty="0"/>
                        <a:t>1,2,3,4..</a:t>
                      </a:r>
                    </a:p>
                    <a:p>
                      <a:pPr algn="ctr"/>
                      <a:r>
                        <a:rPr lang="ru-RU" sz="1200" dirty="0"/>
                        <a:t>Стой!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 err="1"/>
                        <a:t>И.п</a:t>
                      </a:r>
                      <a:r>
                        <a:rPr lang="ru-RU" sz="1200" dirty="0"/>
                        <a:t> принять!</a:t>
                      </a:r>
                    </a:p>
                    <a:p>
                      <a:pPr algn="ctr"/>
                      <a:r>
                        <a:rPr lang="ru-RU" sz="1200" dirty="0"/>
                        <a:t>Упражнение </a:t>
                      </a:r>
                      <a:r>
                        <a:rPr lang="ru-RU" sz="1200" dirty="0" err="1"/>
                        <a:t>начи</a:t>
                      </a:r>
                      <a:r>
                        <a:rPr lang="ru-RU" sz="1200" dirty="0"/>
                        <a:t>-най!</a:t>
                      </a:r>
                    </a:p>
                    <a:p>
                      <a:pPr algn="ctr"/>
                      <a:r>
                        <a:rPr lang="ru-RU" sz="1200" dirty="0"/>
                        <a:t>1,2,3,4..</a:t>
                      </a:r>
                    </a:p>
                    <a:p>
                      <a:pPr algn="ctr"/>
                      <a:r>
                        <a:rPr lang="ru-RU" sz="1200" dirty="0"/>
                        <a:t>Стой!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Руки точно вперёд! Ладони обращены во внутрь! </a:t>
                      </a:r>
                    </a:p>
                    <a:p>
                      <a:pPr algn="ctr"/>
                      <a:r>
                        <a:rPr lang="ru-RU" sz="1200" dirty="0"/>
                        <a:t>Слушаем счет! Спина прямая!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Рывки резче!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Руки прямые!</a:t>
                      </a:r>
                    </a:p>
                    <a:p>
                      <a:pPr algn="ctr"/>
                      <a:r>
                        <a:rPr lang="ru-RU" sz="1200" dirty="0"/>
                        <a:t>Амплитуда больше!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Образуют круг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Слушают объяснение учителя. Выполняют.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Объяснить технику изучаемых приемов и действий, добиться их </a:t>
                      </a:r>
                      <a:r>
                        <a:rPr lang="ru-RU" sz="1200" dirty="0" err="1"/>
                        <a:t>самостоятель</a:t>
                      </a:r>
                      <a:r>
                        <a:rPr lang="ru-RU" sz="1200" dirty="0"/>
                        <a:t>-ному освоению, выявить и устранить типичные ошибки.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Создание </a:t>
                      </a:r>
                      <a:r>
                        <a:rPr lang="ru-RU" sz="1200" dirty="0" err="1"/>
                        <a:t>эмоциональ-ного</a:t>
                      </a:r>
                      <a:r>
                        <a:rPr lang="ru-RU" sz="1200" dirty="0"/>
                        <a:t> настроя.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Адекватно воспринимать оценку учителя.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433965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574958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321" y="-99502"/>
            <a:ext cx="8515349" cy="966225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ru-RU" sz="3100" b="1" dirty="0">
                <a:solidFill>
                  <a:schemeClr val="bg1"/>
                </a:solidFill>
              </a:rPr>
              <a:t>План занятия, подготовительная часть</a:t>
            </a:r>
            <a:endParaRPr lang="en-US" sz="31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Таблица 6">
            <a:extLst>
              <a:ext uri="{FF2B5EF4-FFF2-40B4-BE49-F238E27FC236}">
                <a16:creationId xmlns="" xmlns:a16="http://schemas.microsoft.com/office/drawing/2014/main" id="{AD3CC53D-D8F6-4DB9-9262-D6A5B9E691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9793233"/>
              </p:ext>
            </p:extLst>
          </p:nvPr>
        </p:nvGraphicFramePr>
        <p:xfrm>
          <a:off x="199478" y="673776"/>
          <a:ext cx="8745033" cy="60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8530">
                  <a:extLst>
                    <a:ext uri="{9D8B030D-6E8A-4147-A177-3AD203B41FA5}">
                      <a16:colId xmlns="" xmlns:a16="http://schemas.microsoft.com/office/drawing/2014/main" val="1234832064"/>
                    </a:ext>
                  </a:extLst>
                </a:gridCol>
                <a:gridCol w="546565">
                  <a:extLst>
                    <a:ext uri="{9D8B030D-6E8A-4147-A177-3AD203B41FA5}">
                      <a16:colId xmlns="" xmlns:a16="http://schemas.microsoft.com/office/drawing/2014/main" val="3714856433"/>
                    </a:ext>
                  </a:extLst>
                </a:gridCol>
                <a:gridCol w="1256702">
                  <a:extLst>
                    <a:ext uri="{9D8B030D-6E8A-4147-A177-3AD203B41FA5}">
                      <a16:colId xmlns="" xmlns:a16="http://schemas.microsoft.com/office/drawing/2014/main" val="3839002863"/>
                    </a:ext>
                  </a:extLst>
                </a:gridCol>
                <a:gridCol w="1023457">
                  <a:extLst>
                    <a:ext uri="{9D8B030D-6E8A-4147-A177-3AD203B41FA5}">
                      <a16:colId xmlns="" xmlns:a16="http://schemas.microsoft.com/office/drawing/2014/main" val="3585639813"/>
                    </a:ext>
                  </a:extLst>
                </a:gridCol>
                <a:gridCol w="1249960">
                  <a:extLst>
                    <a:ext uri="{9D8B030D-6E8A-4147-A177-3AD203B41FA5}">
                      <a16:colId xmlns="" xmlns:a16="http://schemas.microsoft.com/office/drawing/2014/main" val="3175726072"/>
                    </a:ext>
                  </a:extLst>
                </a:gridCol>
                <a:gridCol w="1258348">
                  <a:extLst>
                    <a:ext uri="{9D8B030D-6E8A-4147-A177-3AD203B41FA5}">
                      <a16:colId xmlns="" xmlns:a16="http://schemas.microsoft.com/office/drawing/2014/main" val="775959865"/>
                    </a:ext>
                  </a:extLst>
                </a:gridCol>
                <a:gridCol w="1071939">
                  <a:extLst>
                    <a:ext uri="{9D8B030D-6E8A-4147-A177-3AD203B41FA5}">
                      <a16:colId xmlns="" xmlns:a16="http://schemas.microsoft.com/office/drawing/2014/main" val="307777215"/>
                    </a:ext>
                  </a:extLst>
                </a:gridCol>
                <a:gridCol w="1159532">
                  <a:extLst>
                    <a:ext uri="{9D8B030D-6E8A-4147-A177-3AD203B41FA5}">
                      <a16:colId xmlns="" xmlns:a16="http://schemas.microsoft.com/office/drawing/2014/main" val="3991013148"/>
                    </a:ext>
                  </a:extLst>
                </a:gridCol>
              </a:tblGrid>
              <a:tr h="37526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Содержание занятия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Доз-ка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Орг-ные указания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Метод. указания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Деятельность учащихся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Деятельность учителя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Целевая установка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/>
                        <a:t>Формирова-ние</a:t>
                      </a:r>
                      <a:r>
                        <a:rPr lang="ru-RU" sz="1400" dirty="0"/>
                        <a:t> УУД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65936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/>
                        <a:t>И.п</a:t>
                      </a:r>
                      <a:r>
                        <a:rPr lang="ru-RU" sz="1200" dirty="0"/>
                        <a:t>. широкая стойка,</a:t>
                      </a:r>
                    </a:p>
                    <a:p>
                      <a:pPr algn="ctr"/>
                      <a:r>
                        <a:rPr lang="ru-RU" sz="1200" dirty="0"/>
                        <a:t>1. Наклон к левой</a:t>
                      </a:r>
                    </a:p>
                    <a:p>
                      <a:pPr algn="ctr"/>
                      <a:r>
                        <a:rPr lang="ru-RU" sz="1200" dirty="0"/>
                        <a:t>2. Наклон</a:t>
                      </a:r>
                    </a:p>
                    <a:p>
                      <a:pPr algn="ctr"/>
                      <a:r>
                        <a:rPr lang="ru-RU" sz="1200" dirty="0"/>
                        <a:t>3. Наклон к правой</a:t>
                      </a:r>
                    </a:p>
                    <a:p>
                      <a:pPr algn="ctr"/>
                      <a:r>
                        <a:rPr lang="ru-RU" sz="1200" dirty="0"/>
                        <a:t>4. </a:t>
                      </a:r>
                      <a:r>
                        <a:rPr lang="ru-RU" sz="1200" dirty="0" err="1"/>
                        <a:t>И.п</a:t>
                      </a:r>
                      <a:r>
                        <a:rPr lang="ru-RU" sz="1200" dirty="0"/>
                        <a:t>.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 err="1"/>
                        <a:t>И.п</a:t>
                      </a:r>
                      <a:r>
                        <a:rPr lang="ru-RU" sz="1200" dirty="0"/>
                        <a:t>. узкая стойка, </a:t>
                      </a:r>
                    </a:p>
                    <a:p>
                      <a:pPr algn="ctr"/>
                      <a:r>
                        <a:rPr lang="ru-RU" sz="1200" dirty="0"/>
                        <a:t>1. Выпад левой, </a:t>
                      </a:r>
                    </a:p>
                    <a:p>
                      <a:pPr algn="ctr"/>
                      <a:r>
                        <a:rPr lang="ru-RU" sz="1200" dirty="0"/>
                        <a:t>2. </a:t>
                      </a:r>
                      <a:r>
                        <a:rPr lang="ru-RU" sz="1200" dirty="0" err="1"/>
                        <a:t>И.п</a:t>
                      </a:r>
                      <a:r>
                        <a:rPr lang="ru-RU" sz="1200" dirty="0"/>
                        <a:t>.</a:t>
                      </a:r>
                    </a:p>
                    <a:p>
                      <a:pPr algn="ctr"/>
                      <a:r>
                        <a:rPr lang="ru-RU" sz="1200" dirty="0"/>
                        <a:t>3. Выпад правой, </a:t>
                      </a:r>
                    </a:p>
                    <a:p>
                      <a:pPr algn="ctr"/>
                      <a:r>
                        <a:rPr lang="ru-RU" sz="1200" dirty="0"/>
                        <a:t>4. </a:t>
                      </a:r>
                      <a:r>
                        <a:rPr lang="ru-RU" sz="1200" dirty="0" err="1"/>
                        <a:t>И.п</a:t>
                      </a:r>
                      <a:r>
                        <a:rPr lang="ru-RU" sz="1200" dirty="0"/>
                        <a:t>. 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 err="1"/>
                        <a:t>И.п.узкая</a:t>
                      </a:r>
                      <a:r>
                        <a:rPr lang="ru-RU" sz="1200" dirty="0"/>
                        <a:t> стойка</a:t>
                      </a:r>
                    </a:p>
                    <a:p>
                      <a:pPr algn="ctr"/>
                      <a:r>
                        <a:rPr lang="ru-RU" sz="1200" dirty="0"/>
                        <a:t>1,2,3прыжок вверх </a:t>
                      </a:r>
                    </a:p>
                    <a:p>
                      <a:pPr algn="ctr"/>
                      <a:r>
                        <a:rPr lang="ru-RU" sz="1200" dirty="0"/>
                        <a:t>4. Прыжок вверх поджать ноги к груди.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Ходьба на месте.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5р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5р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5р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30”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/>
                        <a:t>И.п</a:t>
                      </a:r>
                      <a:r>
                        <a:rPr lang="ru-RU" sz="1200" dirty="0"/>
                        <a:t> принять!</a:t>
                      </a:r>
                    </a:p>
                    <a:p>
                      <a:pPr algn="ctr"/>
                      <a:r>
                        <a:rPr lang="ru-RU" sz="1200" dirty="0"/>
                        <a:t>Упражнение </a:t>
                      </a:r>
                      <a:r>
                        <a:rPr lang="ru-RU" sz="1200" dirty="0" err="1"/>
                        <a:t>начи</a:t>
                      </a:r>
                      <a:r>
                        <a:rPr lang="ru-RU" sz="1200" dirty="0"/>
                        <a:t>-най!</a:t>
                      </a:r>
                    </a:p>
                    <a:p>
                      <a:pPr algn="ctr"/>
                      <a:r>
                        <a:rPr lang="ru-RU" sz="1200" dirty="0"/>
                        <a:t>1,2,3,4..</a:t>
                      </a:r>
                    </a:p>
                    <a:p>
                      <a:pPr algn="ctr"/>
                      <a:r>
                        <a:rPr lang="ru-RU" sz="1200" dirty="0"/>
                        <a:t>Стой!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 err="1"/>
                        <a:t>И.п</a:t>
                      </a:r>
                      <a:r>
                        <a:rPr lang="ru-RU" sz="1200" dirty="0"/>
                        <a:t> принять!</a:t>
                      </a:r>
                    </a:p>
                    <a:p>
                      <a:pPr algn="ctr"/>
                      <a:r>
                        <a:rPr lang="ru-RU" sz="1200" dirty="0"/>
                        <a:t>Упражнение </a:t>
                      </a:r>
                      <a:r>
                        <a:rPr lang="ru-RU" sz="1200" dirty="0" err="1"/>
                        <a:t>начи</a:t>
                      </a:r>
                      <a:r>
                        <a:rPr lang="ru-RU" sz="1200" dirty="0"/>
                        <a:t>-най!</a:t>
                      </a:r>
                    </a:p>
                    <a:p>
                      <a:pPr algn="ctr"/>
                      <a:r>
                        <a:rPr lang="ru-RU" sz="1200" dirty="0"/>
                        <a:t>1,2,3,4..</a:t>
                      </a:r>
                    </a:p>
                    <a:p>
                      <a:pPr algn="ctr"/>
                      <a:r>
                        <a:rPr lang="ru-RU" sz="1200" dirty="0"/>
                        <a:t>Стой!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 err="1"/>
                        <a:t>И.п</a:t>
                      </a:r>
                      <a:r>
                        <a:rPr lang="ru-RU" sz="1200" dirty="0"/>
                        <a:t> принять!</a:t>
                      </a:r>
                    </a:p>
                    <a:p>
                      <a:pPr algn="ctr"/>
                      <a:r>
                        <a:rPr lang="ru-RU" sz="1200" dirty="0"/>
                        <a:t>Упражнение </a:t>
                      </a:r>
                      <a:r>
                        <a:rPr lang="ru-RU" sz="1200" dirty="0" err="1"/>
                        <a:t>начи</a:t>
                      </a:r>
                      <a:r>
                        <a:rPr lang="ru-RU" sz="1200" dirty="0"/>
                        <a:t>-най!</a:t>
                      </a:r>
                    </a:p>
                    <a:p>
                      <a:pPr algn="ctr"/>
                      <a:r>
                        <a:rPr lang="ru-RU" sz="1200" dirty="0"/>
                        <a:t>1,2,3,4..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На месте , Шагом- Марш!</a:t>
                      </a:r>
                    </a:p>
                    <a:p>
                      <a:pPr algn="ctr"/>
                      <a:r>
                        <a:rPr lang="ru-RU" sz="1200" dirty="0"/>
                        <a:t>Стой! 1,2.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Наклон глубже, колени не сгибаем!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Выпад глубже!</a:t>
                      </a:r>
                    </a:p>
                    <a:p>
                      <a:pPr algn="ctr"/>
                      <a:r>
                        <a:rPr lang="ru-RU" sz="1200" dirty="0"/>
                        <a:t>Спина прямая!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Прыжок выше! Ноги ближе к груди!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Слушаем счёт!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Слушают объяснение учителя. Выполняют.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Объяснить технику изучаемых приемов и действий, добиться их </a:t>
                      </a:r>
                      <a:r>
                        <a:rPr lang="ru-RU" sz="1200" dirty="0" err="1"/>
                        <a:t>самостоятель</a:t>
                      </a:r>
                      <a:r>
                        <a:rPr lang="ru-RU" sz="1200" dirty="0"/>
                        <a:t>-ному освоению, выявить и устранить типичные ошибки.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Создание </a:t>
                      </a:r>
                      <a:r>
                        <a:rPr lang="ru-RU" sz="1200" dirty="0" err="1"/>
                        <a:t>эмоциональ-ного</a:t>
                      </a:r>
                      <a:r>
                        <a:rPr lang="ru-RU" sz="1200" dirty="0"/>
                        <a:t> настроя.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Давать оценку своим двигательным действиям.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Контроль над своими действиями.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72495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253496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321" y="251670"/>
            <a:ext cx="8515349" cy="125984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ru-RU" sz="3100" b="1" dirty="0">
                <a:solidFill>
                  <a:schemeClr val="bg1"/>
                </a:solidFill>
              </a:rPr>
              <a:t>План занятия, основная часть</a:t>
            </a:r>
            <a:endParaRPr lang="en-US" sz="31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Таблица 6">
            <a:extLst>
              <a:ext uri="{FF2B5EF4-FFF2-40B4-BE49-F238E27FC236}">
                <a16:creationId xmlns="" xmlns:a16="http://schemas.microsoft.com/office/drawing/2014/main" id="{AD3CC53D-D8F6-4DB9-9262-D6A5B9E691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643481"/>
              </p:ext>
            </p:extLst>
          </p:nvPr>
        </p:nvGraphicFramePr>
        <p:xfrm>
          <a:off x="199478" y="1353285"/>
          <a:ext cx="8745033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8530">
                  <a:extLst>
                    <a:ext uri="{9D8B030D-6E8A-4147-A177-3AD203B41FA5}">
                      <a16:colId xmlns="" xmlns:a16="http://schemas.microsoft.com/office/drawing/2014/main" val="1234832064"/>
                    </a:ext>
                  </a:extLst>
                </a:gridCol>
                <a:gridCol w="546565">
                  <a:extLst>
                    <a:ext uri="{9D8B030D-6E8A-4147-A177-3AD203B41FA5}">
                      <a16:colId xmlns="" xmlns:a16="http://schemas.microsoft.com/office/drawing/2014/main" val="3714856433"/>
                    </a:ext>
                  </a:extLst>
                </a:gridCol>
                <a:gridCol w="1256702">
                  <a:extLst>
                    <a:ext uri="{9D8B030D-6E8A-4147-A177-3AD203B41FA5}">
                      <a16:colId xmlns="" xmlns:a16="http://schemas.microsoft.com/office/drawing/2014/main" val="3839002863"/>
                    </a:ext>
                  </a:extLst>
                </a:gridCol>
                <a:gridCol w="1023457">
                  <a:extLst>
                    <a:ext uri="{9D8B030D-6E8A-4147-A177-3AD203B41FA5}">
                      <a16:colId xmlns="" xmlns:a16="http://schemas.microsoft.com/office/drawing/2014/main" val="3585639813"/>
                    </a:ext>
                  </a:extLst>
                </a:gridCol>
                <a:gridCol w="1249960">
                  <a:extLst>
                    <a:ext uri="{9D8B030D-6E8A-4147-A177-3AD203B41FA5}">
                      <a16:colId xmlns="" xmlns:a16="http://schemas.microsoft.com/office/drawing/2014/main" val="3175726072"/>
                    </a:ext>
                  </a:extLst>
                </a:gridCol>
                <a:gridCol w="1258348">
                  <a:extLst>
                    <a:ext uri="{9D8B030D-6E8A-4147-A177-3AD203B41FA5}">
                      <a16:colId xmlns="" xmlns:a16="http://schemas.microsoft.com/office/drawing/2014/main" val="775959865"/>
                    </a:ext>
                  </a:extLst>
                </a:gridCol>
                <a:gridCol w="1071939">
                  <a:extLst>
                    <a:ext uri="{9D8B030D-6E8A-4147-A177-3AD203B41FA5}">
                      <a16:colId xmlns="" xmlns:a16="http://schemas.microsoft.com/office/drawing/2014/main" val="307777215"/>
                    </a:ext>
                  </a:extLst>
                </a:gridCol>
                <a:gridCol w="1159532">
                  <a:extLst>
                    <a:ext uri="{9D8B030D-6E8A-4147-A177-3AD203B41FA5}">
                      <a16:colId xmlns="" xmlns:a16="http://schemas.microsoft.com/office/drawing/2014/main" val="3991013148"/>
                    </a:ext>
                  </a:extLst>
                </a:gridCol>
              </a:tblGrid>
              <a:tr h="37526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Содержание занятия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Доз-ка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Орг-ные указания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Метод. указания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Деятельность учащихся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Деятельность учителя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Целевая установка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/>
                        <a:t>Формирова-ние</a:t>
                      </a:r>
                      <a:r>
                        <a:rPr lang="ru-RU" sz="1400" dirty="0"/>
                        <a:t> УУД</a:t>
                      </a:r>
                    </a:p>
                  </a:txBody>
                  <a:tcPr>
                    <a:solidFill>
                      <a:srgbClr val="A89FC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65936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Специальные упражнения: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1)Бег с высоким подниманием бедра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2)Шаг прыжок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3)Ускорение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Перестроение в 2 шеренге.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Раздача мячей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3’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1р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1р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1р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1р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Марш!</a:t>
                      </a:r>
                    </a:p>
                    <a:p>
                      <a:pPr algn="ctr"/>
                      <a:r>
                        <a:rPr lang="ru-RU" sz="1200" dirty="0"/>
                        <a:t>Назад возвращаемся шагом.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Марш!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Марш!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Бедро поднимаем выше!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Руки работают точно вдоль туловища!</a:t>
                      </a:r>
                    </a:p>
                    <a:p>
                      <a:pPr algn="ctr"/>
                      <a:r>
                        <a:rPr lang="ru-RU" sz="1200" dirty="0"/>
                        <a:t>Прыжок выше!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Бежим как можно быстрее!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Первые 10 шагов вперёд. Шагом- Марш!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Слушают объяснение учителя. Выполняют.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Объяснить технику изучаемых приемов и действий, добиться их </a:t>
                      </a:r>
                      <a:r>
                        <a:rPr lang="ru-RU" sz="1200" dirty="0" err="1"/>
                        <a:t>самостоятель</a:t>
                      </a:r>
                      <a:r>
                        <a:rPr lang="ru-RU" sz="1200" dirty="0"/>
                        <a:t>-ному освоению, выявить и устранить типичные ошибки.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Создание </a:t>
                      </a:r>
                      <a:r>
                        <a:rPr lang="ru-RU" sz="1200" dirty="0" err="1"/>
                        <a:t>эмоциональ-ного</a:t>
                      </a:r>
                      <a:r>
                        <a:rPr lang="ru-RU" sz="1200" dirty="0"/>
                        <a:t> настроя.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Давать оценку своим двигательным действиям.</a:t>
                      </a:r>
                    </a:p>
                    <a:p>
                      <a:pPr algn="ctr"/>
                      <a:endParaRPr lang="ru-RU" sz="1200" dirty="0"/>
                    </a:p>
                    <a:p>
                      <a:pPr algn="ctr"/>
                      <a:r>
                        <a:rPr lang="ru-RU" sz="1200" dirty="0"/>
                        <a:t>Контроль над своими действиями.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72495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844513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887</TotalTime>
  <Words>1426</Words>
  <Application>Microsoft Office PowerPoint</Application>
  <PresentationFormat>Экран (4:3)</PresentationFormat>
  <Paragraphs>576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Презентация PowerPoint</vt:lpstr>
      <vt:lpstr>Основные сведения</vt:lpstr>
      <vt:lpstr>Задачи, стоящие перед учителем при проведении урока физической культуры</vt:lpstr>
      <vt:lpstr>Задачи, стоящие перед учителем при проведении урока физической культуры</vt:lpstr>
      <vt:lpstr>План занятия, подготовительная часть</vt:lpstr>
      <vt:lpstr>План занятия, подготовительная часть</vt:lpstr>
      <vt:lpstr>План занятия, подготовительная часть</vt:lpstr>
      <vt:lpstr>План занятия, подготовительная часть</vt:lpstr>
      <vt:lpstr>План занятия, основная часть</vt:lpstr>
      <vt:lpstr>План занятия, основная часть</vt:lpstr>
      <vt:lpstr>План занятия, основная часть</vt:lpstr>
      <vt:lpstr>План занятия, основная часть</vt:lpstr>
      <vt:lpstr>План занятия, заключительная часть</vt:lpstr>
      <vt:lpstr> Спасибо за внимание!</vt:lpstr>
    </vt:vector>
  </TitlesOfParts>
  <Company>PJSC "New Engineering Technologies"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Markasian, Pavel (KIEVH)</dc:creator>
  <cp:lastModifiedBy>Lenovo</cp:lastModifiedBy>
  <cp:revision>316</cp:revision>
  <dcterms:created xsi:type="dcterms:W3CDTF">2016-11-18T14:12:19Z</dcterms:created>
  <dcterms:modified xsi:type="dcterms:W3CDTF">2021-01-30T16:44:33Z</dcterms:modified>
</cp:coreProperties>
</file>